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26B0_6AEAD6B2.xml" ContentType="application/vnd.ms-powerpoint.comments+xml"/>
  <Override PartName="/ppt/comments/modernComment_2747_A593D1.xml" ContentType="application/vnd.ms-powerpoint.comments+xml"/>
  <Override PartName="/ppt/comments/modernComment_7BBF54F8_D9C1DCB8.xml" ContentType="application/vnd.ms-powerpoint.comments+xml"/>
  <Override PartName="/ppt/notesSlides/notesSlide14.xml" ContentType="application/vnd.openxmlformats-officedocument.presentationml.notesSlide+xml"/>
  <Override PartName="/ppt/comments/modernComment_26C7_B049E02B.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7BBF54FA_BE09012E.xml" ContentType="application/vnd.ms-powerpoint.comments+xml"/>
  <Override PartName="/ppt/notesSlides/notesSlide35.xml" ContentType="application/vnd.openxmlformats-officedocument.presentationml.notesSlide+xml"/>
  <Override PartName="/ppt/comments/modernComment_2710_B3691719.xml" ContentType="application/vnd.ms-powerpoint.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2712_FF74EDD6.xml" ContentType="application/vnd.ms-powerpoint.comments+xml"/>
  <Override PartName="/ppt/comments/modernComment_10D_0.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modernComment_2726_17CA2F24.xml" ContentType="application/vnd.ms-powerpoint.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modernComment_14E_F5F761DB.xml" ContentType="application/vnd.ms-powerpoint.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modernComment_7BBF5B28_AC754833.xml" ContentType="application/vnd.ms-powerpoint.comments+xml"/>
  <Override PartName="/ppt/tags/tag5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5" r:id="rId7"/>
  </p:sldMasterIdLst>
  <p:notesMasterIdLst>
    <p:notesMasterId r:id="rId83"/>
  </p:notesMasterIdLst>
  <p:sldIdLst>
    <p:sldId id="2076138227" r:id="rId8"/>
    <p:sldId id="2076138228" r:id="rId9"/>
    <p:sldId id="2076138271" r:id="rId10"/>
    <p:sldId id="1841" r:id="rId11"/>
    <p:sldId id="2076138286" r:id="rId12"/>
    <p:sldId id="9897" r:id="rId13"/>
    <p:sldId id="2076137932" r:id="rId14"/>
    <p:sldId id="2076137928" r:id="rId15"/>
    <p:sldId id="9899" r:id="rId16"/>
    <p:sldId id="9902" r:id="rId17"/>
    <p:sldId id="10023" r:id="rId18"/>
    <p:sldId id="9901" r:id="rId19"/>
    <p:sldId id="2076137934" r:id="rId20"/>
    <p:sldId id="2076137930" r:id="rId21"/>
    <p:sldId id="9904" r:id="rId22"/>
    <p:sldId id="10055" r:id="rId23"/>
    <p:sldId id="2076136696" r:id="rId24"/>
    <p:sldId id="9927" r:id="rId25"/>
    <p:sldId id="2076136697" r:id="rId26"/>
    <p:sldId id="9905" r:id="rId27"/>
    <p:sldId id="9970" r:id="rId28"/>
    <p:sldId id="9983" r:id="rId29"/>
    <p:sldId id="10017" r:id="rId30"/>
    <p:sldId id="9984" r:id="rId31"/>
    <p:sldId id="9975" r:id="rId32"/>
    <p:sldId id="2451" r:id="rId33"/>
    <p:sldId id="2076137935" r:id="rId34"/>
    <p:sldId id="336" r:id="rId35"/>
    <p:sldId id="2076137927" r:id="rId36"/>
    <p:sldId id="335" r:id="rId37"/>
    <p:sldId id="9980" r:id="rId38"/>
    <p:sldId id="2076137925" r:id="rId39"/>
    <p:sldId id="265" r:id="rId40"/>
    <p:sldId id="266" r:id="rId41"/>
    <p:sldId id="2076138277" r:id="rId42"/>
    <p:sldId id="2076138210" r:id="rId43"/>
    <p:sldId id="2076138234" r:id="rId44"/>
    <p:sldId id="2076138230" r:id="rId45"/>
    <p:sldId id="2076138211" r:id="rId46"/>
    <p:sldId id="2076138235" r:id="rId47"/>
    <p:sldId id="2076138278" r:id="rId48"/>
    <p:sldId id="2076138287" r:id="rId49"/>
    <p:sldId id="2076138288" r:id="rId50"/>
    <p:sldId id="2076138289" r:id="rId51"/>
    <p:sldId id="2076138290" r:id="rId52"/>
    <p:sldId id="9999" r:id="rId53"/>
    <p:sldId id="10010" r:id="rId54"/>
    <p:sldId id="2076136698" r:id="rId55"/>
    <p:sldId id="10000" r:id="rId56"/>
    <p:sldId id="10001" r:id="rId57"/>
    <p:sldId id="10002" r:id="rId58"/>
    <p:sldId id="10049" r:id="rId59"/>
    <p:sldId id="269" r:id="rId60"/>
    <p:sldId id="2076137931" r:id="rId61"/>
    <p:sldId id="9903" r:id="rId62"/>
    <p:sldId id="10022" r:id="rId63"/>
    <p:sldId id="10012" r:id="rId64"/>
    <p:sldId id="270" r:id="rId65"/>
    <p:sldId id="334" r:id="rId66"/>
    <p:sldId id="2076138291" r:id="rId67"/>
    <p:sldId id="264" r:id="rId68"/>
    <p:sldId id="2076138293" r:id="rId69"/>
    <p:sldId id="2076138292" r:id="rId70"/>
    <p:sldId id="2076138280" r:id="rId71"/>
    <p:sldId id="2076138285" r:id="rId72"/>
    <p:sldId id="2076138212" r:id="rId73"/>
    <p:sldId id="2076138237" r:id="rId74"/>
    <p:sldId id="2076138232" r:id="rId75"/>
    <p:sldId id="2076138213" r:id="rId76"/>
    <p:sldId id="2076138238" r:id="rId77"/>
    <p:sldId id="2076138294" r:id="rId78"/>
    <p:sldId id="2076138214" r:id="rId79"/>
    <p:sldId id="2076138239" r:id="rId80"/>
    <p:sldId id="2076138240" r:id="rId81"/>
    <p:sldId id="2076138241"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14" autoAdjust="0"/>
    <p:restoredTop sz="82839" autoAdjust="0"/>
  </p:normalViewPr>
  <p:slideViewPr>
    <p:cSldViewPr snapToGrid="0">
      <p:cViewPr varScale="1">
        <p:scale>
          <a:sx n="70" d="100"/>
          <a:sy n="70" d="100"/>
        </p:scale>
        <p:origin x="48" y="1080"/>
      </p:cViewPr>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theme" Target="theme/theme1.xml"/></Relationships>
</file>

<file path=ppt/comments/modernComment_10D_0.xml><?xml version="1.0" encoding="utf-8"?>
<p188:cmLst xmlns:a="http://schemas.openxmlformats.org/drawingml/2006/main" xmlns:r="http://schemas.openxmlformats.org/officeDocument/2006/relationships" xmlns:p188="http://schemas.microsoft.com/office/powerpoint/2018/8/main">
  <p188:cm id="{293460AC-E602-4D9D-86C6-16E94F369583}" authorId="{89C36E6D-4BBC-469A-7E66-BE766B102203}" created="2020-05-01T19:26:10.539">
    <ac:deMkLst xmlns:ac="http://schemas.microsoft.com/office/drawing/2013/main/command">
      <pc:docMk xmlns:pc="http://schemas.microsoft.com/office/powerpoint/2013/main/command"/>
      <pc:sldMk xmlns:pc="http://schemas.microsoft.com/office/powerpoint/2013/main/command" cId="0" sldId="269"/>
      <ac:spMk id="2" creationId="{00000000-0000-0000-0000-000000000000}"/>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14E_F5F761DB.xml><?xml version="1.0" encoding="utf-8"?>
<p188:cmLst xmlns:a="http://schemas.openxmlformats.org/drawingml/2006/main" xmlns:r="http://schemas.openxmlformats.org/officeDocument/2006/relationships" xmlns:p188="http://schemas.microsoft.com/office/powerpoint/2018/8/main">
  <p188:cm id="{4714C10F-B3A0-4077-89E2-7D568F526E11}" authorId="{89C36E6D-4BBC-469A-7E66-BE766B102203}" created="2020-05-01T19:24:28.075">
    <ac:deMkLst xmlns:ac="http://schemas.microsoft.com/office/drawing/2013/main/command">
      <pc:docMk xmlns:pc="http://schemas.microsoft.com/office/powerpoint/2013/main/command"/>
      <pc:sldMk xmlns:pc="http://schemas.microsoft.com/office/powerpoint/2013/main/command" cId="4126630363" sldId="334"/>
      <ac:spMk id="2" creationId="{AE1899AE-2979-4E05-AC56-BA44B9D6B2B7}"/>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26B0_6AEAD6B2.xml><?xml version="1.0" encoding="utf-8"?>
<p188:cmLst xmlns:a="http://schemas.openxmlformats.org/drawingml/2006/main" xmlns:r="http://schemas.openxmlformats.org/officeDocument/2006/relationships" xmlns:p188="http://schemas.microsoft.com/office/powerpoint/2018/8/main">
  <p188:cm id="{0D80A9CD-3DC9-441E-A053-6F5F128BD811}" authorId="{89C36E6D-4BBC-469A-7E66-BE766B102203}" created="2020-05-01T18:54:12.653">
    <ac:deMkLst xmlns:ac="http://schemas.microsoft.com/office/drawing/2013/main/command">
      <pc:docMk xmlns:pc="http://schemas.microsoft.com/office/powerpoint/2013/main/command"/>
      <pc:sldMk xmlns:pc="http://schemas.microsoft.com/office/powerpoint/2013/main/command" cId="1793775282" sldId="9904"/>
      <ac:graphicFrameMk id="16" creationId="{D7A156F7-25E5-41EF-B586-424F73FD69ED}"/>
    </ac:deMkLst>
    <p188:txBody>
      <a:bodyPr/>
      <a:lstStyle/>
      <a:p>
        <a:r>
          <a:rPr lang="en-US"/>
          <a:t>SUPER busy slide, unsure if all is going to be read through or not, but if this is a conceptual slide where you are summarizing the nature of these functions and letting the audience know they can review this in more detail on their own, then that should be ok. otherwise if you need to talk them through all of this, then make sure you are using your pointer and/or zoom view to help ensure they are focused on the part of slide you are referencing</a:t>
        </a:r>
      </a:p>
    </p188:txBody>
  </p188:cm>
</p188:cmLst>
</file>

<file path=ppt/comments/modernComment_26C7_B049E02B.xml><?xml version="1.0" encoding="utf-8"?>
<p188:cmLst xmlns:a="http://schemas.openxmlformats.org/drawingml/2006/main" xmlns:r="http://schemas.openxmlformats.org/officeDocument/2006/relationships" xmlns:p188="http://schemas.microsoft.com/office/powerpoint/2018/8/main">
  <p188:cm id="{8DFBCC57-6189-4BEF-BABD-A17903A4E895}" authorId="{30C98EB3-D430-7189-D220-C51C790661DC}" created="2020-05-01T22:47:56.427">
    <pc:sldMkLst xmlns:pc="http://schemas.microsoft.com/office/powerpoint/2013/main/command">
      <pc:docMk/>
      <pc:sldMk cId="2957631531" sldId="9927"/>
    </pc:sldMkLst>
    <p188:txBody>
      <a:bodyPr/>
      <a:lstStyle/>
      <a:p>
        <a:r>
          <a:rPr lang="en-US"/>
          <a:t>I would empasize the use-case here - that's what matters most on this slide</a:t>
        </a:r>
      </a:p>
    </p188:txBody>
  </p188:cm>
</p188:cmLst>
</file>

<file path=ppt/comments/modernComment_2710_B3691719.xml><?xml version="1.0" encoding="utf-8"?>
<p188:cmLst xmlns:a="http://schemas.openxmlformats.org/drawingml/2006/main" xmlns:r="http://schemas.openxmlformats.org/officeDocument/2006/relationships" xmlns:p188="http://schemas.microsoft.com/office/powerpoint/2018/8/main">
  <p188:cm id="{63360389-6F6B-4749-B3E3-7EDD461AB4E2}" authorId="{89C36E6D-4BBC-469A-7E66-BE766B102203}" created="2020-05-01T19:14:21.613">
    <ac:deMkLst xmlns:ac="http://schemas.microsoft.com/office/drawing/2013/main/command">
      <pc:docMk xmlns:pc="http://schemas.microsoft.com/office/powerpoint/2013/main/command"/>
      <pc:sldMk xmlns:pc="http://schemas.microsoft.com/office/powerpoint/2013/main/command" cId="3010008857" sldId="10000"/>
      <ac:picMk id="16" creationId="{FF47EBC3-BF97-456D-A9DB-9CEEA5E52E5F}"/>
    </ac:deMkLst>
    <p188:txBody>
      <a:bodyPr/>
      <a:lstStyle/>
      <a:p>
        <a:r>
          <a:rPr lang="en-US"/>
          <a:t>if the intent is for participants to follow along on the visual on the right, this is pretty small, could improve experience if you are able to zoom into that if you need them to follow along the detailed paths. will be visually challenging if not</a:t>
        </a:r>
      </a:p>
    </p188:txBody>
  </p188:cm>
</p188:cmLst>
</file>

<file path=ppt/comments/modernComment_2712_FF74EDD6.xml><?xml version="1.0" encoding="utf-8"?>
<p188:cmLst xmlns:a="http://schemas.openxmlformats.org/drawingml/2006/main" xmlns:r="http://schemas.openxmlformats.org/officeDocument/2006/relationships" xmlns:p188="http://schemas.microsoft.com/office/powerpoint/2018/8/main">
  <p188:cm id="{D296190A-64A0-433F-8EF0-106918B174B0}" authorId="{89C36E6D-4BBC-469A-7E66-BE766B102203}" created="2020-05-01T19:17:29.765">
    <ac:deMkLst xmlns:ac="http://schemas.microsoft.com/office/drawing/2013/main/command">
      <pc:docMk xmlns:pc="http://schemas.microsoft.com/office/powerpoint/2013/main/command"/>
      <pc:sldMk xmlns:pc="http://schemas.microsoft.com/office/powerpoint/2013/main/command" cId="4285853142" sldId="10002"/>
      <ac:picMk id="10" creationId="{8EC8EF7C-CC92-4A3E-8DA2-3C787F64DD7D}"/>
    </ac:deMkLst>
    <p188:txBody>
      <a:bodyPr/>
      <a:lstStyle/>
      <a:p>
        <a:r>
          <a:rPr lang="en-US"/>
          <a:t>same comment as on material views slide</a:t>
        </a:r>
      </a:p>
    </p188:txBody>
  </p188:cm>
</p188:cmLst>
</file>

<file path=ppt/comments/modernComment_2726_17CA2F24.xml><?xml version="1.0" encoding="utf-8"?>
<p188:cmLst xmlns:a="http://schemas.openxmlformats.org/drawingml/2006/main" xmlns:r="http://schemas.openxmlformats.org/officeDocument/2006/relationships" xmlns:p188="http://schemas.microsoft.com/office/powerpoint/2018/8/main">
  <p188:cm id="{832CC15F-EA22-4B00-A7DE-F2304CE57C3F}" authorId="{89C36E6D-4BBC-469A-7E66-BE766B102203}" created="2020-05-01T19:21:45.273">
    <ac:deMkLst xmlns:ac="http://schemas.microsoft.com/office/drawing/2013/main/command">
      <pc:docMk xmlns:pc="http://schemas.microsoft.com/office/powerpoint/2013/main/command"/>
      <pc:sldMk xmlns:pc="http://schemas.microsoft.com/office/powerpoint/2013/main/command" cId="399126308" sldId="10022"/>
      <ac:spMk id="90" creationId="{B17E7898-D75C-4CD2-97F0-3290FDA47CB1}"/>
    </ac:deMkLst>
    <p188:txBody>
      <a:bodyPr/>
      <a:lstStyle/>
      <a:p>
        <a:r>
          <a:rPr lang="en-US"/>
          <a:t>Way too much content visually for the brain to show all at once. Can you group pieces and reveal as you go? or alternatively red box around section 1, then section 2, then 3, as you move along</a:t>
        </a:r>
      </a:p>
    </p188:txBody>
  </p188:cm>
</p188:cmLst>
</file>

<file path=ppt/comments/modernComment_2747_A593D1.xml><?xml version="1.0" encoding="utf-8"?>
<p188:cmLst xmlns:a="http://schemas.openxmlformats.org/drawingml/2006/main" xmlns:r="http://schemas.openxmlformats.org/officeDocument/2006/relationships" xmlns:p188="http://schemas.microsoft.com/office/powerpoint/2018/8/main">
  <p188:cm id="{6D2954D2-E65A-4E9D-A3A1-ACDAA97D17AE}" authorId="{89C36E6D-4BBC-469A-7E66-BE766B102203}" created="2020-05-01T18:54:46.099">
    <pc:sldMkLst xmlns:pc="http://schemas.microsoft.com/office/powerpoint/2013/main/command">
      <pc:docMk/>
      <pc:sldMk cId="10851281" sldId="10055"/>
    </pc:sldMkLst>
    <p188:txBody>
      <a:bodyPr/>
      <a:lstStyle/>
      <a:p>
        <a:r>
          <a:rPr lang="en-US"/>
          <a:t>same comment as previous</a:t>
        </a:r>
      </a:p>
    </p188:txBody>
  </p188:cm>
</p188:cmLst>
</file>

<file path=ppt/comments/modernComment_7BBF54F8_D9C1DCB8.xml><?xml version="1.0" encoding="utf-8"?>
<p188:cmLst xmlns:a="http://schemas.openxmlformats.org/drawingml/2006/main" xmlns:r="http://schemas.openxmlformats.org/officeDocument/2006/relationships" xmlns:p188="http://schemas.microsoft.com/office/powerpoint/2018/8/main">
  <p188:cm id="{1FD78819-4DFC-4965-A62C-19C9D4FF84E5}" authorId="{89C36E6D-4BBC-469A-7E66-BE766B102203}" created="2020-05-01T18:54:52.898">
    <pc:sldMkLst xmlns:pc="http://schemas.microsoft.com/office/powerpoint/2013/main/command">
      <pc:docMk/>
      <pc:sldMk cId="3653360824" sldId="2076136696"/>
    </pc:sldMkLst>
    <p188:txBody>
      <a:bodyPr/>
      <a:lstStyle/>
      <a:p>
        <a:r>
          <a:rPr lang="en-US"/>
          <a:t>same comment as previous</a:t>
        </a:r>
      </a:p>
    </p188:txBody>
  </p188:cm>
</p188:cmLst>
</file>

<file path=ppt/comments/modernComment_7BBF54FA_BE09012E.xml><?xml version="1.0" encoding="utf-8"?>
<p188:cmLst xmlns:a="http://schemas.openxmlformats.org/drawingml/2006/main" xmlns:r="http://schemas.openxmlformats.org/officeDocument/2006/relationships" xmlns:p188="http://schemas.microsoft.com/office/powerpoint/2018/8/main">
  <p188:cm id="{21010324-3A4B-44CA-890D-24679FC5704E}" authorId="{30C98EB3-D430-7189-D220-C51C790661DC}" created="2020-05-01T23:26:01.353">
    <ac:deMkLst xmlns:ac="http://schemas.microsoft.com/office/drawing/2013/main/command">
      <pc:docMk xmlns:pc="http://schemas.microsoft.com/office/powerpoint/2013/main/command"/>
      <pc:sldMk xmlns:pc="http://schemas.microsoft.com/office/powerpoint/2013/main/command" cId="3188261166" sldId="2076136698"/>
      <ac:spMk id="6" creationId="{7EE837E0-6E4D-4D17-970F-7495754CF0C8}"/>
    </ac:deMkLst>
    <p188:txBody>
      <a:bodyPr/>
      <a:lstStyle/>
      <a:p>
        <a:r>
          <a:rPr lang="en-US"/>
          <a:t>Could probably condense the 2nd and 3rd bullet point to save space. all important info here though</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6/3/2020 5:27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6/3/2020 5:27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dirty="0">
                <a:solidFill>
                  <a:schemeClr val="tx1"/>
                </a:solidFill>
                <a:effectLst/>
                <a:latin typeface="+mn-lt"/>
                <a:ea typeface="+mn-ea"/>
                <a:cs typeface="+mn-cs"/>
              </a:rPr>
              <a:t>Shrink font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19</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READ COMMITTED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Specifies that statements cannot read data that has been modified but not committed by other transactions. This prevents dirty reads. Data can be changed by other transactions between individual statements within the current transaction, resulting in nonrepeatable reads or phantom data. This option is the SQL Server default.</a:t>
            </a:r>
          </a:p>
          <a:p>
            <a:r>
              <a:rPr lang="en-US" sz="1200" b="0" i="0" kern="1200" dirty="0">
                <a:solidFill>
                  <a:schemeClr val="tx1"/>
                </a:solidFill>
                <a:effectLst/>
                <a:latin typeface="+mn-lt"/>
                <a:ea typeface="+mn-ea"/>
                <a:cs typeface="+mn-cs"/>
              </a:rPr>
              <a:t>The behavior of READ COMMITTED depends on the setting of the READ_COMMITTED_SNAPSHOT database option: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OFF (the default on SQL Server), the Database Engine uses shared locks to prevent other transactions from modifying rows while the current transaction is running a read operation. The shared locks also block the statement from reading rows modified by other transactions until the other transaction is completed. The shared lock type determines when it will be released. Row locks are released before the next row is processed. Page locks are released when the next page is read, and table locks are released when the statement finishes.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ON (the default on SQL Azure Database), the Database Engine uses row versioning to present each statement with a </a:t>
            </a:r>
            <a:r>
              <a:rPr lang="en-US" sz="1200" b="0" i="0" kern="1200" dirty="0" err="1">
                <a:solidFill>
                  <a:schemeClr val="tx1"/>
                </a:solidFill>
                <a:effectLst/>
                <a:latin typeface="+mn-lt"/>
                <a:ea typeface="+mn-ea"/>
                <a:cs typeface="+mn-cs"/>
              </a:rPr>
              <a:t>transactionally</a:t>
            </a:r>
            <a:r>
              <a:rPr lang="en-US" sz="1200" b="0" i="0" kern="1200" dirty="0">
                <a:solidFill>
                  <a:schemeClr val="tx1"/>
                </a:solidFill>
                <a:effectLst/>
                <a:latin typeface="+mn-lt"/>
                <a:ea typeface="+mn-ea"/>
                <a:cs typeface="+mn-cs"/>
              </a:rPr>
              <a:t> consistent snapshot of the data as it existed at the start of the statement. Locks are not used to protect the data from updates by other transactions.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https://docs.microsoft.com/en-us/sql/t-sql/statements/set-transaction-isolation-level-transact-sql?view=sql-server-2017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400278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to expect</a:t>
            </a:r>
          </a:p>
          <a:p>
            <a:r>
              <a:rPr lang="en-US" sz="1200" b="0" i="0" kern="1200" dirty="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dirty="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Introducing stored procedures</a:t>
            </a:r>
          </a:p>
          <a:p>
            <a:r>
              <a:rPr lang="en-US" sz="1200" b="0" i="0" kern="1200" dirty="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https://docs.microsoft.com/en-us/azure/sql-data-warehouse/sql-data-warehouse-develop-stored-procedures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approach can they use to update the JSON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JSON_MODIFY with the UPDATE statement.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By default, auto update statistics are configured to be synchronous but can be configured to be asynchronous operations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6/3/2020 5:27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5:27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38</a:t>
            </a:fld>
            <a:endParaRPr lang="en-US"/>
          </a:p>
        </p:txBody>
      </p:sp>
    </p:spTree>
    <p:extLst>
      <p:ext uri="{BB962C8B-B14F-4D97-AF65-F5344CB8AC3E}">
        <p14:creationId xmlns:p14="http://schemas.microsoft.com/office/powerpoint/2010/main" val="3772801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6/3/2020 5:27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6/3/2020 5:27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6/3/2020 5:27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6/3/2020 5:27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downstream reports are used by many users, which often means the same query is being executed repeatedly against data that does not change that often. What can WWI to improve the performance of these types of queries? How does this approach work when the underlying data changes?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result-set caching.</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Cache the results of a query in provisioned Azure Synapse SQL Pool storage. This enables interactive response times for repetitive queries against tables with infrequent data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result-set cache persists even if SQL pool is paused and resumed later.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Query cache is invalidated and refreshed when underlying table data or query code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Result cache is evicted regularly based on a time-aware least recently used algorithm (TLRU).</a:t>
            </a:r>
          </a:p>
        </p:txBody>
      </p:sp>
      <p:sp>
        <p:nvSpPr>
          <p:cNvPr id="4" name="Slide Number Placeholder 3"/>
          <p:cNvSpPr>
            <a:spLocks noGrp="1"/>
          </p:cNvSpPr>
          <p:nvPr>
            <p:ph type="sldNum" sz="quarter" idx="5"/>
          </p:nvPr>
        </p:nvSpPr>
        <p:spPr/>
        <p:txBody>
          <a:bodyPr/>
          <a:lstStyle/>
          <a:p>
            <a:fld id="{0998D5BB-B127-481F-BC0A-2F77C576BB34}" type="slidenum">
              <a:rPr lang="en-US" smtClean="0"/>
              <a:t>45</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6/3/2020 5:27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As they offer the highest level of data compression and best overall query performance,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59</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6/3/2020 5:27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6/3/2020 5:27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6/3/2020 5:27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5:27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68</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6/3/2020 5:27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1095974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71</a:t>
            </a:fld>
            <a:endParaRPr lang="en-US"/>
          </a:p>
        </p:txBody>
      </p:sp>
    </p:spTree>
    <p:extLst>
      <p:ext uri="{BB962C8B-B14F-4D97-AF65-F5344CB8AC3E}">
        <p14:creationId xmlns:p14="http://schemas.microsoft.com/office/powerpoint/2010/main" val="25119298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5:27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6/3/2020 5:27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74</a:t>
            </a:fld>
            <a:endParaRPr lang="en-US"/>
          </a:p>
        </p:txBody>
      </p:sp>
    </p:spTree>
    <p:extLst>
      <p:ext uri="{BB962C8B-B14F-4D97-AF65-F5344CB8AC3E}">
        <p14:creationId xmlns:p14="http://schemas.microsoft.com/office/powerpoint/2010/main" val="737734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768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6/3/2020 5:27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table partitions?</a:t>
            </a:r>
          </a:p>
          <a:p>
            <a:r>
              <a:rPr lang="en-US" sz="1200" b="0" i="0" kern="1200" dirty="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clustered index, and heap. Partitioning is also supported on all distribution types, including both hash or round robin distributed.</a:t>
            </a:r>
          </a:p>
          <a:p>
            <a:r>
              <a:rPr lang="en-US" sz="1200" b="0" i="0" kern="1200" dirty="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dirty="0">
                <a:solidFill>
                  <a:schemeClr val="tx1"/>
                </a:solidFill>
                <a:effectLst/>
                <a:latin typeface="+mn-lt"/>
                <a:ea typeface="+mn-ea"/>
                <a:cs typeface="+mn-cs"/>
              </a:rPr>
              <a:t>Benefits to loads</a:t>
            </a:r>
          </a:p>
          <a:p>
            <a:r>
              <a:rPr lang="en-US" sz="1200" b="0" i="0" kern="1200" dirty="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dirty="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dirty="0">
                <a:solidFill>
                  <a:schemeClr val="tx1"/>
                </a:solidFill>
                <a:effectLst/>
                <a:latin typeface="+mn-lt"/>
                <a:ea typeface="+mn-ea"/>
                <a:cs typeface="+mn-cs"/>
              </a:rPr>
              <a:t>Benefits to queries</a:t>
            </a:r>
          </a:p>
          <a:p>
            <a:r>
              <a:rPr lang="en-US" sz="1200" b="0" i="0" kern="1200" dirty="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dirty="0">
                <a:solidFill>
                  <a:schemeClr val="tx1"/>
                </a:solidFill>
                <a:effectLst/>
                <a:latin typeface="+mn-lt"/>
                <a:ea typeface="+mn-ea"/>
                <a:cs typeface="+mn-cs"/>
              </a:rPr>
              <a:t>Sizing partitions</a:t>
            </a:r>
          </a:p>
          <a:p>
            <a:r>
              <a:rPr lang="en-US" sz="1200" b="0" i="0" kern="1200" dirty="0">
                <a:solidFill>
                  <a:schemeClr val="tx1"/>
                </a:solidFill>
                <a:effectLst/>
                <a:latin typeface="+mn-lt"/>
                <a:ea typeface="+mn-ea"/>
                <a:cs typeface="+mn-cs"/>
              </a:rPr>
              <a:t>While partitioning can be used to improve performance some scenarios, creating a table with </a:t>
            </a:r>
            <a:r>
              <a:rPr lang="en-US" sz="1200" b="1" i="0" kern="1200" dirty="0">
                <a:solidFill>
                  <a:schemeClr val="tx1"/>
                </a:solidFill>
                <a:effectLst/>
                <a:latin typeface="+mn-lt"/>
                <a:ea typeface="+mn-ea"/>
                <a:cs typeface="+mn-cs"/>
              </a:rPr>
              <a:t>too many</a:t>
            </a:r>
            <a:r>
              <a:rPr lang="en-US" sz="1200" b="0" i="0" kern="1200" dirty="0">
                <a:solidFill>
                  <a:schemeClr val="tx1"/>
                </a:solidFill>
                <a:effectLst/>
                <a:latin typeface="+mn-lt"/>
                <a:ea typeface="+mn-ea"/>
                <a:cs typeface="+mn-cs"/>
              </a:rPr>
              <a:t> partitions can hurt performance under some circumstances. These concerns are especially true for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dirty="0">
                <a:solidFill>
                  <a:schemeClr val="tx1"/>
                </a:solidFill>
                <a:effectLst/>
                <a:latin typeface="+mn-lt"/>
                <a:ea typeface="+mn-ea"/>
                <a:cs typeface="+mn-cs"/>
              </a:rPr>
              <a:t>When creating partitions on </a:t>
            </a:r>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it is important to consider how many rows belong to each partition. For optimal compression and performance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dirty="0">
                <a:solidFill>
                  <a:schemeClr val="tx1"/>
                </a:solidFill>
                <a:effectLst/>
                <a:latin typeface="+mn-lt"/>
                <a:ea typeface="+mn-ea"/>
                <a:cs typeface="+mn-cs"/>
                <a:hlinkClick r:id="rId3"/>
              </a:rPr>
              <a:t>Indexing</a:t>
            </a:r>
            <a:r>
              <a:rPr lang="en-US" sz="1200" b="0" i="0" kern="1200" dirty="0">
                <a:solidFill>
                  <a:schemeClr val="tx1"/>
                </a:solidFill>
                <a:effectLst/>
                <a:latin typeface="+mn-lt"/>
                <a:ea typeface="+mn-ea"/>
                <a:cs typeface="+mn-cs"/>
              </a:rPr>
              <a:t> article, which includes queries that can assess the quality of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https://docs.microsoft.com/en-us/azure/sql-data-warehouse/sql-data-warehouse-tables-partition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0.jpg"/><Relationship Id="rId1" Type="http://schemas.openxmlformats.org/officeDocument/2006/relationships/slideMaster" Target="../slideMasters/slideMaster4.xml"/><Relationship Id="rId5" Type="http://schemas.openxmlformats.org/officeDocument/2006/relationships/image" Target="../media/image22.jpg"/><Relationship Id="rId4" Type="http://schemas.openxmlformats.org/officeDocument/2006/relationships/image" Target="../media/image21.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4521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967480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247587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19352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65743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391678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6399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520421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7680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456016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07120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67573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1006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87686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3179495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487173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985900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58969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5209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58853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16145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19343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66435357"/>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ags" Target="../tags/tag8.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1.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image" Target="../media/image5.e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theme" Target="../theme/theme4.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4"/>
          <a:stretch>
            <a:fillRect/>
          </a:stretch>
        </p:blipFill>
        <p:spPr>
          <a:xfrm rot="5400000">
            <a:off x="9208748" y="2991033"/>
            <a:ext cx="6858623" cy="876557"/>
          </a:xfrm>
          <a:prstGeom prst="rect">
            <a:avLst/>
          </a:prstGeom>
        </p:spPr>
      </p:pic>
    </p:spTree>
    <p:custDataLst>
      <p:tags r:id="rId42"/>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33" r:id="rId40"/>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982495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9.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26B0_6AEAD6B2.xml"/><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2747_A593D1.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7BBF54F8_D9C1DCB8.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26C7_B049E02B.xml"/><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6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1.xml"/><Relationship Id="rId1" Type="http://schemas.openxmlformats.org/officeDocument/2006/relationships/tags" Target="../tags/tag47.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png"/><Relationship Id="rId1" Type="http://schemas.openxmlformats.org/officeDocument/2006/relationships/slideLayout" Target="../slideLayouts/slideLayout48.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sv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65.xml"/></Relationships>
</file>

<file path=ppt/slides/_rels/slide3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sv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0.xml"/><Relationship Id="rId1" Type="http://schemas.openxmlformats.org/officeDocument/2006/relationships/tags" Target="../tags/tag48.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69.xml"/><Relationship Id="rId6" Type="http://schemas.openxmlformats.org/officeDocument/2006/relationships/image" Target="../media/image36.svg"/><Relationship Id="rId5" Type="http://schemas.openxmlformats.org/officeDocument/2006/relationships/image" Target="../media/image60.png"/><Relationship Id="rId4" Type="http://schemas.openxmlformats.org/officeDocument/2006/relationships/image" Target="../media/image34.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66.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48.xml.rels><?xml version="1.0" encoding="UTF-8" standalone="yes"?>
<Relationships xmlns="http://schemas.openxmlformats.org/package/2006/relationships"><Relationship Id="rId3" Type="http://schemas.microsoft.com/office/2018/10/relationships/comments" Target="../comments/modernComment_7BBF54FA_BE09012E.xml"/><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microsoft.com/office/2018/10/relationships/comments" Target="../comments/modernComment_2710_B3691719.xml"/><Relationship Id="rId2" Type="http://schemas.openxmlformats.org/officeDocument/2006/relationships/notesSlide" Target="../notesSlides/notesSlide35.xml"/><Relationship Id="rId1" Type="http://schemas.openxmlformats.org/officeDocument/2006/relationships/slideLayout" Target="../slideLayouts/slideLayout66.xml"/><Relationship Id="rId4" Type="http://schemas.openxmlformats.org/officeDocument/2006/relationships/image" Target="../media/image66.jpe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microsoft.com/office/2018/10/relationships/comments" Target="../comments/modernComment_2712_FF74EDD6.xml"/><Relationship Id="rId2" Type="http://schemas.openxmlformats.org/officeDocument/2006/relationships/notesSlide" Target="../notesSlides/notesSlide37.xml"/><Relationship Id="rId1" Type="http://schemas.openxmlformats.org/officeDocument/2006/relationships/slideLayout" Target="../slideLayouts/slideLayout66.xml"/><Relationship Id="rId4" Type="http://schemas.openxmlformats.org/officeDocument/2006/relationships/image" Target="../media/image67.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microsoft.com/office/2018/10/relationships/comments" Target="../comments/modernComment_10D_0.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2726_17CA2F24.xml"/><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3" Type="http://schemas.microsoft.com/office/2018/10/relationships/comments" Target="../comments/modernComment_14E_F5F761DB.xml"/><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69.xml"/><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63.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69.xml"/><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64.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microsoft.com/office/2018/10/relationships/comments" Target="../comments/modernComment_7BBF5B28_AC754833.xml"/><Relationship Id="rId1" Type="http://schemas.openxmlformats.org/officeDocument/2006/relationships/slideLayout" Target="../slideLayouts/slideLayout56.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sv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81.xml"/><Relationship Id="rId1" Type="http://schemas.openxmlformats.org/officeDocument/2006/relationships/tags" Target="../tags/tag50.xml"/></Relationships>
</file>

<file path=ppt/slides/_rels/slide6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67.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png"/><Relationship Id="rId1" Type="http://schemas.openxmlformats.org/officeDocument/2006/relationships/slideLayout" Target="../slideLayouts/slideLayout48.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sv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65.xml"/></Relationships>
</file>

<file path=ppt/slides/_rels/slide6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7.xml"/><Relationship Id="rId1" Type="http://schemas.openxmlformats.org/officeDocument/2006/relationships/slideLayout" Target="../slideLayouts/slideLayout47.xml"/><Relationship Id="rId4" Type="http://schemas.openxmlformats.org/officeDocument/2006/relationships/image" Target="../media/image88.jpe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9.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7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90.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image" Target="../media/image89.png"/><Relationship Id="rId1" Type="http://schemas.openxmlformats.org/officeDocument/2006/relationships/slideLayout" Target="../slideLayouts/slideLayout48.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48.sv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svg"/></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65.xml"/></Relationships>
</file>

<file path=ppt/slides/_rels/slide7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9.xml"/><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png"/><Relationship Id="rId1" Type="http://schemas.openxmlformats.org/officeDocument/2006/relationships/slideLayout" Target="../slideLayouts/slideLayout48.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sv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6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p:txBody>
          <a:bodyPr/>
          <a:lstStyle/>
          <a:p>
            <a:r>
              <a:rPr lang="en-US" dirty="0"/>
              <a:t>Welcome to Partner Architect Bootcamp: </a:t>
            </a:r>
            <a:br>
              <a:rPr lang="en-US" dirty="0"/>
            </a:br>
            <a:r>
              <a:rPr lang="en-US" dirty="0"/>
              <a:t>Day 2</a:t>
            </a:r>
          </a:p>
        </p:txBody>
      </p:sp>
      <p:sp>
        <p:nvSpPr>
          <p:cNvPr id="2" name="Text Placeholder 1">
            <a:extLst>
              <a:ext uri="{FF2B5EF4-FFF2-40B4-BE49-F238E27FC236}">
                <a16:creationId xmlns:a16="http://schemas.microsoft.com/office/drawing/2014/main" id="{35F2DBED-3D98-4712-BB7B-A21D12A60FC3}"/>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20181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6469510" y="1022404"/>
            <a:ext cx="6218424" cy="5506505"/>
          </a:xfrm>
          <a:prstGeom prst="rect">
            <a:avLst/>
          </a:prstGeom>
          <a:ln>
            <a:solidFill>
              <a:schemeClr val="bg2">
                <a:lumMod val="50000"/>
              </a:schemeClr>
            </a:solidFill>
          </a:ln>
        </p:spPr>
        <p:txBody>
          <a:bodyPr wrap="square">
            <a:spAutoFit/>
          </a:bodyPr>
          <a:lstStyle/>
          <a:p>
            <a:pPr defTabSz="914225">
              <a:spcAft>
                <a:spcPts val="600"/>
              </a:spcAft>
              <a:defRPr/>
            </a:pPr>
            <a:r>
              <a:rPr lang="en-US" sz="1765">
                <a:solidFill>
                  <a:srgbClr val="0000FF"/>
                </a:solidFill>
                <a:latin typeface="Calibri" panose="020F0502020204030204" pitchFamily="34" charset="0"/>
                <a:cs typeface="Calibri" panose="020F0502020204030204" pitchFamily="34" charset="0"/>
              </a:rPr>
              <a:t>CREATE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TABLE</a:t>
            </a: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partitionedOrderTable</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INT</a:t>
            </a:r>
            <a:r>
              <a:rPr lang="en-US" sz="1765">
                <a:solidFill>
                  <a:srgbClr val="000000"/>
                </a:solidFill>
                <a:latin typeface="Calibri" panose="020F0502020204030204" pitchFamily="34" charset="0"/>
                <a:cs typeface="Calibri" panose="020F0502020204030204" pitchFamily="34" charset="0"/>
              </a:rPr>
              <a:t> NOT NULL</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Date     </a:t>
            </a:r>
            <a:r>
              <a:rPr lang="en-US" sz="1765" err="1">
                <a:solidFill>
                  <a:srgbClr val="0000FF"/>
                </a:solidFill>
                <a:latin typeface="Calibri" panose="020F0502020204030204" pitchFamily="34" charset="0"/>
                <a:cs typeface="Calibri" panose="020F0502020204030204" pitchFamily="34" charset="0"/>
              </a:rPr>
              <a:t>DATE</a:t>
            </a:r>
            <a:r>
              <a:rPr lang="en-US" sz="1765">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Name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Country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WITH</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    CLUSTERED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COLUMNSTORE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INDEX</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DISTRIBUTION</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HASH</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PARTITION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00"/>
                </a:solidFill>
                <a:latin typeface="Calibri" panose="020F0502020204030204" pitchFamily="34" charset="0"/>
                <a:cs typeface="Calibri" panose="020F0502020204030204" pitchFamily="34" charset="0"/>
              </a:rPr>
              <a:t>    [Date] </a:t>
            </a:r>
            <a:r>
              <a:rPr lang="en-US" sz="1765">
                <a:solidFill>
                  <a:srgbClr val="0000FF"/>
                </a:solidFill>
                <a:latin typeface="Calibri" panose="020F0502020204030204" pitchFamily="34" charset="0"/>
                <a:cs typeface="Calibri" panose="020F0502020204030204" pitchFamily="34" charset="0"/>
              </a:rPr>
              <a:t>RANGE</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RIGHT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FOR</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VALUES</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00"/>
                </a:solidFill>
                <a:latin typeface="Calibri" panose="020F0502020204030204" pitchFamily="34" charset="0"/>
                <a:cs typeface="Calibri" panose="020F0502020204030204" pitchFamily="34" charset="0"/>
              </a:rPr>
              <a:t>    </a:t>
            </a:r>
            <a:r>
              <a:rPr lang="en-US" sz="1765">
                <a:solidFill>
                  <a:srgbClr val="FF0000"/>
                </a:solidFill>
                <a:latin typeface="Calibri" panose="020F0502020204030204" pitchFamily="34" charset="0"/>
                <a:cs typeface="Calibri" panose="020F0502020204030204" pitchFamily="34" charset="0"/>
              </a:rPr>
              <a:t>'2000-01-01'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'2001-01-01'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'2002-01-01’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a:t>
            </a:r>
          </a:p>
          <a:p>
            <a:pPr defTabSz="914225">
              <a:defRPr/>
            </a:pPr>
            <a:r>
              <a:rPr lang="en-US" sz="1765">
                <a:solidFill>
                  <a:srgbClr val="FF0000"/>
                </a:solidFill>
                <a:latin typeface="Calibri" panose="020F0502020204030204" pitchFamily="34" charset="0"/>
                <a:cs typeface="Calibri" panose="020F0502020204030204" pitchFamily="34" charset="0"/>
              </a:rPr>
              <a:t>    '2003-01-01'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'2004-01-01'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'2005-01-01'</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7228" y="1120901"/>
            <a:ext cx="4905045" cy="6571158"/>
          </a:xfrm>
        </p:spPr>
        <p:txBody>
          <a:bodyPr/>
          <a:lstStyle/>
          <a:p>
            <a:r>
              <a:rPr lang="en-US" sz="1961">
                <a:solidFill>
                  <a:schemeClr val="tx2"/>
                </a:solidFill>
              </a:rPr>
              <a:t>Overview</a:t>
            </a:r>
          </a:p>
          <a:p>
            <a:pPr lvl="1">
              <a:spcBef>
                <a:spcPts val="600"/>
              </a:spcBef>
            </a:pPr>
            <a:r>
              <a:rPr lang="en-US" sz="1765"/>
              <a:t>Table partitions divide data into smaller groups</a:t>
            </a:r>
          </a:p>
          <a:p>
            <a:pPr lvl="1">
              <a:spcBef>
                <a:spcPts val="600"/>
              </a:spcBef>
            </a:pPr>
            <a:r>
              <a:rPr lang="en-US" sz="1765"/>
              <a:t>In most cases, partitions are created on a date column</a:t>
            </a:r>
          </a:p>
          <a:p>
            <a:pPr lvl="1">
              <a:spcBef>
                <a:spcPts val="600"/>
              </a:spcBef>
            </a:pPr>
            <a:r>
              <a:rPr lang="en-US" sz="1765"/>
              <a:t>Supported on all table types</a:t>
            </a:r>
          </a:p>
          <a:p>
            <a:pPr lvl="1">
              <a:spcBef>
                <a:spcPts val="600"/>
              </a:spcBef>
            </a:pPr>
            <a:r>
              <a:rPr lang="en-US" sz="1765"/>
              <a:t>RANGE RIGHT – Used for time partitions</a:t>
            </a:r>
          </a:p>
          <a:p>
            <a:pPr lvl="1">
              <a:spcBef>
                <a:spcPts val="600"/>
              </a:spcBef>
              <a:spcAft>
                <a:spcPts val="1200"/>
              </a:spcAft>
            </a:pPr>
            <a:r>
              <a:rPr lang="en-US" sz="1765"/>
              <a:t>RANGE LEFT – Used for number partitions</a:t>
            </a:r>
          </a:p>
          <a:p>
            <a:r>
              <a:rPr lang="en-US" sz="1961">
                <a:solidFill>
                  <a:schemeClr val="tx2"/>
                </a:solidFill>
              </a:rPr>
              <a:t>Benefits</a:t>
            </a:r>
          </a:p>
          <a:p>
            <a:pPr marL="280121" lvl="1" indent="-280121">
              <a:spcBef>
                <a:spcPts val="600"/>
              </a:spcBef>
              <a:buFont typeface="Arial" panose="020B0604020202020204" pitchFamily="34" charset="0"/>
              <a:buChar char="•"/>
            </a:pPr>
            <a:r>
              <a:rPr lang="en-US" sz="1765"/>
              <a:t>Improves efficiency and performance of loading and querying by limiting the scope to subset of data.</a:t>
            </a:r>
          </a:p>
          <a:p>
            <a:pPr marL="280121" lvl="1" indent="-280121">
              <a:spcBef>
                <a:spcPts val="600"/>
              </a:spcBef>
              <a:buFont typeface="Arial" panose="020B0604020202020204" pitchFamily="34" charset="0"/>
              <a:buChar char="•"/>
            </a:pPr>
            <a:r>
              <a:rPr lang="en-US" sz="1765"/>
              <a:t>Offers significant query performance enhancements where filtering on the partition key can eliminate unnecessary scans and eliminate IO.</a:t>
            </a:r>
          </a:p>
          <a:p>
            <a:endParaRPr lang="en-US" sz="1961"/>
          </a:p>
          <a:p>
            <a:endParaRPr lang="en-US" sz="1961"/>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7229" y="223040"/>
            <a:ext cx="5220559" cy="739238"/>
          </a:xfrm>
        </p:spPr>
        <p:txBody>
          <a:bodyPr/>
          <a:lstStyle/>
          <a:p>
            <a:r>
              <a:rPr lang="en-US" dirty="0"/>
              <a:t>Tables – Partitions</a:t>
            </a:r>
          </a:p>
        </p:txBody>
      </p:sp>
    </p:spTree>
    <p:extLst>
      <p:ext uri="{BB962C8B-B14F-4D97-AF65-F5344CB8AC3E}">
        <p14:creationId xmlns:p14="http://schemas.microsoft.com/office/powerpoint/2010/main" val="30220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dirty="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dirty="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dirty="0">
                          <a:ln>
                            <a:noFill/>
                          </a:ln>
                          <a:effectLst/>
                          <a:uLnTx/>
                          <a:uFillTx/>
                        </a:rPr>
                        <a:t>93080</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err="1">
                <a:latin typeface="Segoe UI Semibold"/>
              </a:rPr>
              <a:t>OrderId</a:t>
            </a:r>
            <a:r>
              <a:rPr lang="en-US" sz="1050" dirty="0">
                <a:latin typeface="Segoe UI Semibold"/>
              </a:rPr>
              <a:t> 80,000 – 100,000)</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Use </a:t>
                      </a:r>
                      <a:r>
                        <a:rPr lang="en-US" sz="1600" b="1" kern="1200" dirty="0">
                          <a:solidFill>
                            <a:schemeClr val="tx1"/>
                          </a:solidFill>
                          <a:latin typeface="+mn-lt"/>
                          <a:ea typeface="+mn-ea"/>
                          <a:cs typeface="+mn-cs"/>
                        </a:rPr>
                        <a:t>hash-distribution with clustered columnstore index</a:t>
                      </a:r>
                      <a:r>
                        <a:rPr lang="en-US" sz="1600" kern="1200" dirty="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COUNT(DISTINCT(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OVER PARTITION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most JOIN &lt;</a:t>
                      </a:r>
                      <a:r>
                        <a:rPr lang="en-US" sz="1600" kern="1200" dirty="0" err="1">
                          <a:solidFill>
                            <a:schemeClr val="tx1"/>
                          </a:solidFill>
                          <a:latin typeface="+mn-lt"/>
                          <a:ea typeface="+mn-ea"/>
                          <a:cs typeface="+mn-cs"/>
                        </a:rPr>
                        <a:t>table_name</a:t>
                      </a:r>
                      <a:r>
                        <a:rPr lang="en-US" sz="1600" kern="1200" dirty="0">
                          <a:solidFill>
                            <a:schemeClr val="tx1"/>
                          </a:solidFill>
                          <a:latin typeface="+mn-lt"/>
                          <a:ea typeface="+mn-ea"/>
                          <a:cs typeface="+mn-cs"/>
                        </a:rPr>
                        <a:t>&gt; ON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dirty="0">
                          <a:solidFill>
                            <a:schemeClr val="tx1"/>
                          </a:solidFill>
                          <a:latin typeface="+mn-lt"/>
                          <a:ea typeface="+mn-ea"/>
                          <a:cs typeface="+mn-cs"/>
                        </a:rPr>
                        <a:t>GROUP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dirty="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replicated</a:t>
                      </a:r>
                      <a:r>
                        <a:rPr kumimoji="0" lang="en-US" sz="1600" b="0" i="0" u="none" strike="noStrike" kern="1200" cap="none" spc="0" normalizeH="0" baseline="0" noProof="0" dirty="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round-robin</a:t>
                      </a:r>
                      <a:r>
                        <a:rPr kumimoji="0" lang="en-US" sz="1600" b="0" i="0" u="none" strike="noStrike" kern="1200" cap="none" spc="0" normalizeH="0" baseline="0" noProof="0" dirty="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t>Why is the best practice to load into a staging table, and then CTAS into the production table?</a:t>
            </a:r>
          </a:p>
          <a:p>
            <a:endParaRPr lang="en-US" dirty="0"/>
          </a:p>
          <a:p>
            <a:endParaRPr lang="en-US" dirty="0"/>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tx2"/>
                </a:solidFill>
              </a:rPr>
              <a:t>OVER clause</a:t>
            </a:r>
          </a:p>
          <a:p>
            <a:r>
              <a:rPr lang="en-US" sz="1400" dirty="0">
                <a:latin typeface="Segoe UI"/>
                <a:cs typeface="Segoe UI Semibold" panose="020B0702040204020203" pitchFamily="34" charset="0"/>
              </a:rPr>
              <a:t>Defines a window or specified set of rows within a query result set</a:t>
            </a:r>
          </a:p>
          <a:p>
            <a:r>
              <a:rPr lang="en-US" sz="1400" dirty="0">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tx2"/>
                </a:solidFill>
              </a:rPr>
              <a:t>Aggregate functions</a:t>
            </a:r>
          </a:p>
          <a:p>
            <a:r>
              <a:rPr lang="en-US" sz="1400" dirty="0">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tx2"/>
                </a:solidFill>
              </a:rPr>
              <a:t>Ranking functions</a:t>
            </a:r>
          </a:p>
          <a:p>
            <a:r>
              <a:rPr lang="en-US" sz="1400" dirty="0">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tx2"/>
                </a:solidFill>
              </a:rPr>
              <a:t>ROWS | RANGE</a:t>
            </a:r>
          </a:p>
          <a:p>
            <a:r>
              <a:rPr lang="en-US" sz="1400" dirty="0">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FF00FF"/>
                </a:solidFill>
                <a:latin typeface="Calibri" panose="020F0502020204030204" pitchFamily="34" charset="0"/>
                <a:cs typeface="Calibri" panose="020F0502020204030204" pitchFamily="34" charset="0"/>
              </a:rPr>
              <a:t>ROW_NUMBER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OVER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PARTITION</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DESC</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000000"/>
                </a:solidFill>
                <a:latin typeface="Calibri" panose="020F0502020204030204" pitchFamily="34" charset="0"/>
                <a:cs typeface="Calibri" panose="020F0502020204030204" pitchFamily="34" charset="0"/>
              </a:rPr>
              <a:t> "Row 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LastName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Sales</a:t>
            </a:r>
          </a:p>
          <a:p>
            <a:pPr defTabSz="914225">
              <a:defRPr/>
            </a:pPr>
            <a:r>
              <a:rPr lang="en-US" sz="1200" kern="0" dirty="0">
                <a:solidFill>
                  <a:srgbClr val="0000FF"/>
                </a:solidFill>
                <a:latin typeface="Calibri" panose="020F0502020204030204" pitchFamily="34" charset="0"/>
                <a:cs typeface="Calibri" panose="020F0502020204030204" pitchFamily="34" charset="0"/>
              </a:rPr>
              <a:t>WHERE</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808080"/>
                </a:solidFill>
                <a:latin typeface="Calibri" panose="020F0502020204030204" pitchFamily="34" charset="0"/>
                <a:cs typeface="Calibri" panose="020F0502020204030204" pitchFamily="34" charset="0"/>
              </a:rPr>
              <a:t>&lt;&gt;</a:t>
            </a:r>
            <a:r>
              <a:rPr lang="en-US" sz="1200" kern="0" dirty="0">
                <a:solidFill>
                  <a:srgbClr val="000000"/>
                </a:solidFill>
                <a:latin typeface="Calibri" panose="020F0502020204030204" pitchFamily="34" charset="0"/>
                <a:cs typeface="Calibri" panose="020F0502020204030204" pitchFamily="34" charset="0"/>
              </a:rPr>
              <a:t> 0  </a:t>
            </a:r>
          </a:p>
          <a:p>
            <a:pPr defTabSz="914225">
              <a:defRPr/>
            </a:pP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endParaRPr lang="en-US" sz="4400" kern="0" dirty="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 </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tx2"/>
                </a:solidFill>
              </a:rPr>
              <a:t>Analytical functions</a:t>
            </a:r>
          </a:p>
          <a:p>
            <a:pPr lvl="0"/>
            <a:r>
              <a:rPr lang="en-US" sz="1400" dirty="0">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DepartmentName</a:t>
            </a:r>
            <a:r>
              <a:rPr lang="en-US" sz="1200" dirty="0">
                <a:solidFill>
                  <a:srgbClr val="000000"/>
                </a:solidFill>
                <a:latin typeface="Segoe UI"/>
              </a:rPr>
              <a:t>   </a:t>
            </a:r>
            <a:r>
              <a:rPr lang="en-US" sz="1200" dirty="0" err="1">
                <a:solidFill>
                  <a:srgbClr val="000000"/>
                </a:solidFill>
                <a:latin typeface="Segoe UI"/>
              </a:rPr>
              <a:t>MedianCont</a:t>
            </a:r>
            <a:r>
              <a:rPr lang="en-US" sz="1200" dirty="0">
                <a:solidFill>
                  <a:srgbClr val="000000"/>
                </a:solidFill>
                <a:latin typeface="Segoe UI"/>
              </a:rPr>
              <a:t>    </a:t>
            </a:r>
            <a:r>
              <a:rPr lang="en-US" sz="1200" dirty="0" err="1">
                <a:solidFill>
                  <a:srgbClr val="000000"/>
                </a:solidFill>
                <a:latin typeface="Segoe UI"/>
              </a:rPr>
              <a:t>MedianDisc</a:t>
            </a:r>
            <a:endParaRPr lang="en-US" sz="1200" dirty="0">
              <a:solidFill>
                <a:srgbClr val="000000"/>
              </a:solidFill>
              <a:latin typeface="Segoe UI"/>
            </a:endParaRPr>
          </a:p>
          <a:p>
            <a:pPr defTabSz="914225">
              <a:defRPr/>
            </a:pPr>
            <a:r>
              <a:rPr lang="en-US" sz="1200" dirty="0">
                <a:solidFill>
                  <a:srgbClr val="000000"/>
                </a:solidFill>
                <a:latin typeface="Segoe UI"/>
              </a:rPr>
              <a:t>--------------------   -------------     -------------</a:t>
            </a:r>
          </a:p>
          <a:p>
            <a:pPr defTabSz="914225">
              <a:defRPr/>
            </a:pPr>
            <a:r>
              <a:rPr lang="en-US" sz="1200" dirty="0">
                <a:solidFill>
                  <a:srgbClr val="000000"/>
                </a:solidFill>
                <a:latin typeface="Segoe UI"/>
              </a:rPr>
              <a:t>Document Control  16.8269            16.8269</a:t>
            </a:r>
          </a:p>
          <a:p>
            <a:pPr defTabSz="914225">
              <a:defRPr/>
            </a:pPr>
            <a:r>
              <a:rPr lang="en-US" sz="1200" dirty="0">
                <a:solidFill>
                  <a:srgbClr val="000000"/>
                </a:solidFill>
                <a:latin typeface="Segoe UI"/>
              </a:rPr>
              <a:t>Engineering             34.375              32.6923</a:t>
            </a:r>
          </a:p>
          <a:p>
            <a:pPr defTabSz="914225">
              <a:defRPr/>
            </a:pPr>
            <a:r>
              <a:rPr lang="en-US" sz="1200" dirty="0">
                <a:solidFill>
                  <a:srgbClr val="000000"/>
                </a:solidFill>
                <a:latin typeface="Segoe UI"/>
              </a:rPr>
              <a:t>Executive                 54.32695          48.5577</a:t>
            </a:r>
          </a:p>
          <a:p>
            <a:pPr defTabSz="914225">
              <a:defRPr/>
            </a:pPr>
            <a:r>
              <a:rPr lang="en-US" sz="1200" dirty="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tx2"/>
                </a:solidFill>
                <a:latin typeface="+mj-lt"/>
              </a:rPr>
              <a:t>ROWS | RANGE</a:t>
            </a:r>
          </a:p>
          <a:p>
            <a:pPr defTabSz="914225">
              <a:spcAft>
                <a:spcPts val="600"/>
              </a:spcAft>
              <a:defRPr/>
            </a:pPr>
            <a:r>
              <a:rPr lang="en-US" sz="1400" dirty="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dirty="0" err="1">
                <a:solidFill>
                  <a:schemeClr val="tx2"/>
                </a:solidFill>
              </a:rPr>
              <a:t>HyperLogLog</a:t>
            </a:r>
            <a:r>
              <a:rPr lang="en-US" dirty="0">
                <a:solidFill>
                  <a:schemeClr val="tx2"/>
                </a:solidFill>
              </a:rPr>
              <a:t> accuracy</a:t>
            </a:r>
          </a:p>
          <a:p>
            <a:r>
              <a:rPr lang="en-US" sz="1600" dirty="0">
                <a:latin typeface="Segoe UI"/>
                <a:cs typeface="Segoe UI Semibold" panose="020B0702040204020203" pitchFamily="34" charset="0"/>
              </a:rPr>
              <a:t>Reduce query latency in exchange for a small reduction in accuracy.</a:t>
            </a:r>
          </a:p>
          <a:p>
            <a:r>
              <a:rPr lang="en-US" sz="1600" dirty="0">
                <a:latin typeface="Segoe UI"/>
                <a:cs typeface="Segoe UI Semibold" panose="020B0702040204020203" pitchFamily="34" charset="0"/>
              </a:rPr>
              <a:t>Returns a result with a 2% accuracy of true cardinality on average.</a:t>
            </a:r>
          </a:p>
          <a:p>
            <a:pPr>
              <a:spcAft>
                <a:spcPts val="1200"/>
              </a:spcAft>
            </a:pPr>
            <a:r>
              <a:rPr lang="en-US" sz="1600" dirty="0">
                <a:latin typeface="Segoe UI"/>
                <a:cs typeface="Segoe UI Semibold" panose="020B0702040204020203" pitchFamily="34" charset="0"/>
              </a:rPr>
              <a:t>e.g. COUNT (DISTINCT) returns 1,000,000, </a:t>
            </a:r>
            <a:r>
              <a:rPr lang="en-US" sz="1600" dirty="0" err="1">
                <a:latin typeface="Segoe UI"/>
                <a:cs typeface="Segoe UI Semibold" panose="020B0702040204020203" pitchFamily="34" charset="0"/>
              </a:rPr>
              <a:t>HyperLogLog</a:t>
            </a:r>
            <a:r>
              <a:rPr lang="en-US" sz="1600" dirty="0">
                <a:latin typeface="Segoe UI"/>
                <a:cs typeface="Segoe UI Semibold" panose="020B0702040204020203" pitchFamily="34" charset="0"/>
              </a:rPr>
              <a:t> will return a value in the range of 999,736 to 1,016,234.</a:t>
            </a:r>
          </a:p>
          <a:p>
            <a:endParaRPr lang="en-US" dirty="0">
              <a:solidFill>
                <a:srgbClr val="0078D7"/>
              </a:solidFill>
            </a:endParaRPr>
          </a:p>
          <a:p>
            <a:r>
              <a:rPr lang="en-US" dirty="0">
                <a:solidFill>
                  <a:schemeClr val="tx2"/>
                </a:solidFill>
              </a:rPr>
              <a:t>APPROX_COUNT_DISTINCT </a:t>
            </a:r>
          </a:p>
          <a:p>
            <a:r>
              <a:rPr lang="en-US" sz="1600" dirty="0">
                <a:latin typeface="Segoe UI"/>
                <a:cs typeface="Segoe UI Semibold" panose="020B0702040204020203" pitchFamily="34" charset="0"/>
              </a:rPr>
              <a:t>Returns the approximate number of unique non-null values in a group.</a:t>
            </a:r>
          </a:p>
          <a:p>
            <a:endParaRPr lang="en-US" dirty="0">
              <a:solidFill>
                <a:srgbClr val="0078D7"/>
              </a:solidFill>
            </a:endParaRPr>
          </a:p>
          <a:p>
            <a:r>
              <a:rPr lang="en-US" sz="1600" dirty="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6815F34B-F244-2947-BE75-EC3F83DA9E72}"/>
              </a:ext>
            </a:extLst>
          </p:cNvPr>
          <p:cNvSpPr txBox="1"/>
          <p:nvPr/>
        </p:nvSpPr>
        <p:spPr>
          <a:xfrm>
            <a:off x="1179308" y="956893"/>
            <a:ext cx="3721966" cy="276999"/>
          </a:xfrm>
          <a:prstGeom prst="rect">
            <a:avLst/>
          </a:prstGeom>
          <a:noFill/>
        </p:spPr>
        <p:txBody>
          <a:bodyPr wrap="square">
            <a:spAutoFit/>
          </a:bodyPr>
          <a:lstStyle/>
          <a:p>
            <a:pPr algn="ctr"/>
            <a:r>
              <a:rPr lang="sv-SE" sz="1200" b="0" kern="0">
                <a:solidFill>
                  <a:srgbClr val="0078D4"/>
                </a:solidFill>
                <a:latin typeface="Segoe UI Semibold"/>
              </a:rPr>
              <a:t>Day 2</a:t>
            </a:r>
            <a:endParaRPr lang="en-US" sz="1200">
              <a:solidFill>
                <a:srgbClr val="0078D4"/>
              </a:solidFill>
            </a:endParaRPr>
          </a:p>
        </p:txBody>
      </p:sp>
      <p:sp>
        <p:nvSpPr>
          <p:cNvPr id="99" name="Rectangle 98">
            <a:extLst>
              <a:ext uri="{FF2B5EF4-FFF2-40B4-BE49-F238E27FC236}">
                <a16:creationId xmlns:a16="http://schemas.microsoft.com/office/drawing/2014/main" id="{4809D60A-1E39-DF42-AEDB-003424CFAECE}"/>
              </a:ext>
            </a:extLst>
          </p:cNvPr>
          <p:cNvSpPr/>
          <p:nvPr/>
        </p:nvSpPr>
        <p:spPr>
          <a:xfrm>
            <a:off x="1186448" y="1267026"/>
            <a:ext cx="3707680" cy="55367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Presentations: DW Optimization</a:t>
            </a:r>
          </a:p>
        </p:txBody>
      </p:sp>
      <p:sp>
        <p:nvSpPr>
          <p:cNvPr id="100" name="Rectangle 99">
            <a:extLst>
              <a:ext uri="{FF2B5EF4-FFF2-40B4-BE49-F238E27FC236}">
                <a16:creationId xmlns:a16="http://schemas.microsoft.com/office/drawing/2014/main" id="{CB25E5DD-3435-504B-A244-F540B8D370B2}"/>
              </a:ext>
            </a:extLst>
          </p:cNvPr>
          <p:cNvSpPr/>
          <p:nvPr/>
        </p:nvSpPr>
        <p:spPr>
          <a:xfrm>
            <a:off x="1186448" y="2626043"/>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1" name="Rectangle 100">
            <a:extLst>
              <a:ext uri="{FF2B5EF4-FFF2-40B4-BE49-F238E27FC236}">
                <a16:creationId xmlns:a16="http://schemas.microsoft.com/office/drawing/2014/main" id="{16F83469-F87E-344D-95A6-DDC7DC8CF00D}"/>
              </a:ext>
            </a:extLst>
          </p:cNvPr>
          <p:cNvSpPr/>
          <p:nvPr/>
        </p:nvSpPr>
        <p:spPr>
          <a:xfrm>
            <a:off x="1186448" y="1861322"/>
            <a:ext cx="3707680" cy="6966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1</a:t>
            </a:r>
          </a:p>
        </p:txBody>
      </p:sp>
      <p:sp>
        <p:nvSpPr>
          <p:cNvPr id="102" name="Rectangle 101">
            <a:extLst>
              <a:ext uri="{FF2B5EF4-FFF2-40B4-BE49-F238E27FC236}">
                <a16:creationId xmlns:a16="http://schemas.microsoft.com/office/drawing/2014/main" id="{A0D794BF-23E5-A74F-B5F3-27EBCD0C7B16}"/>
              </a:ext>
            </a:extLst>
          </p:cNvPr>
          <p:cNvSpPr/>
          <p:nvPr/>
        </p:nvSpPr>
        <p:spPr>
          <a:xfrm>
            <a:off x="1186448" y="2858741"/>
            <a:ext cx="3707680" cy="324566"/>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Breakout Activity: DW Optimization</a:t>
            </a:r>
          </a:p>
        </p:txBody>
      </p:sp>
      <p:sp>
        <p:nvSpPr>
          <p:cNvPr id="103" name="Rectangle 102">
            <a:extLst>
              <a:ext uri="{FF2B5EF4-FFF2-40B4-BE49-F238E27FC236}">
                <a16:creationId xmlns:a16="http://schemas.microsoft.com/office/drawing/2014/main" id="{0D1E2659-B4B4-1740-ABD5-37105040CF5A}"/>
              </a:ext>
            </a:extLst>
          </p:cNvPr>
          <p:cNvSpPr/>
          <p:nvPr/>
        </p:nvSpPr>
        <p:spPr>
          <a:xfrm>
            <a:off x="1186448" y="3232752"/>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 DW Optimization Part 2</a:t>
            </a:r>
          </a:p>
        </p:txBody>
      </p:sp>
      <p:sp>
        <p:nvSpPr>
          <p:cNvPr id="104" name="Rectangle 103">
            <a:extLst>
              <a:ext uri="{FF2B5EF4-FFF2-40B4-BE49-F238E27FC236}">
                <a16:creationId xmlns:a16="http://schemas.microsoft.com/office/drawing/2014/main" id="{5C2E1DC7-6E0F-8A4E-A825-D38E4D97B03C}"/>
              </a:ext>
            </a:extLst>
          </p:cNvPr>
          <p:cNvSpPr/>
          <p:nvPr/>
        </p:nvSpPr>
        <p:spPr>
          <a:xfrm>
            <a:off x="1186448" y="4204002"/>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5" name="Rectangle 104">
            <a:extLst>
              <a:ext uri="{FF2B5EF4-FFF2-40B4-BE49-F238E27FC236}">
                <a16:creationId xmlns:a16="http://schemas.microsoft.com/office/drawing/2014/main" id="{55134B93-1E25-CE4B-88DC-76891A63530A}"/>
              </a:ext>
            </a:extLst>
          </p:cNvPr>
          <p:cNvSpPr/>
          <p:nvPr/>
        </p:nvSpPr>
        <p:spPr>
          <a:xfrm>
            <a:off x="1186448" y="3610894"/>
            <a:ext cx="3707680" cy="52247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2</a:t>
            </a:r>
          </a:p>
        </p:txBody>
      </p:sp>
      <p:sp>
        <p:nvSpPr>
          <p:cNvPr id="106" name="Rectangle 105">
            <a:extLst>
              <a:ext uri="{FF2B5EF4-FFF2-40B4-BE49-F238E27FC236}">
                <a16:creationId xmlns:a16="http://schemas.microsoft.com/office/drawing/2014/main" id="{236B72B9-B932-8A47-87A0-7888582FB42C}"/>
              </a:ext>
            </a:extLst>
          </p:cNvPr>
          <p:cNvSpPr/>
          <p:nvPr/>
        </p:nvSpPr>
        <p:spPr>
          <a:xfrm>
            <a:off x="1186448" y="5168984"/>
            <a:ext cx="3707680" cy="17415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rgbClr val="000000"/>
                </a:solidFill>
                <a:effectLst/>
                <a:latin typeface="Segoe UI" panose="020B0502040204020203" pitchFamily="34" charset="0"/>
                <a:cs typeface="Segoe UI" panose="020B0502040204020203" pitchFamily="34" charset="0"/>
              </a:rPr>
              <a:t>Long break</a:t>
            </a:r>
          </a:p>
        </p:txBody>
      </p:sp>
      <p:sp>
        <p:nvSpPr>
          <p:cNvPr id="107" name="Rectangle 106">
            <a:extLst>
              <a:ext uri="{FF2B5EF4-FFF2-40B4-BE49-F238E27FC236}">
                <a16:creationId xmlns:a16="http://schemas.microsoft.com/office/drawing/2014/main" id="{C79DD85D-D1C5-CB4C-AEEF-0D5AAC438937}"/>
              </a:ext>
            </a:extLst>
          </p:cNvPr>
          <p:cNvSpPr/>
          <p:nvPr/>
        </p:nvSpPr>
        <p:spPr>
          <a:xfrm>
            <a:off x="1186448" y="4458336"/>
            <a:ext cx="3707680" cy="69663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Security</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46647244-0F1A-5F41-AC39-64B353DD413E}"/>
              </a:ext>
            </a:extLst>
          </p:cNvPr>
          <p:cNvSpPr/>
          <p:nvPr/>
        </p:nvSpPr>
        <p:spPr>
          <a:xfrm>
            <a:off x="1186448" y="5414540"/>
            <a:ext cx="3707680" cy="69663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a:t>
            </a:r>
            <a:r>
              <a:rPr lang="en-US" sz="900">
                <a:solidFill>
                  <a:schemeClr val="bg1"/>
                </a:solidFill>
                <a:latin typeface="Segoe UI" panose="020B0502040204020203" pitchFamily="34" charset="0"/>
                <a:cs typeface="Segoe UI" panose="020B0502040204020203" pitchFamily="34" charset="0"/>
              </a:rPr>
              <a:t>Security</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59" name="Rectangle 158">
            <a:extLst>
              <a:ext uri="{FF2B5EF4-FFF2-40B4-BE49-F238E27FC236}">
                <a16:creationId xmlns:a16="http://schemas.microsoft.com/office/drawing/2014/main" id="{A652C1C8-2DF5-064D-B484-7893748F0C31}"/>
              </a:ext>
            </a:extLst>
          </p:cNvPr>
          <p:cNvSpPr/>
          <p:nvPr/>
        </p:nvSpPr>
        <p:spPr>
          <a:xfrm>
            <a:off x="1179308" y="6182308"/>
            <a:ext cx="3707680" cy="206121"/>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grpSp>
        <p:nvGrpSpPr>
          <p:cNvPr id="110" name="Group 109">
            <a:extLst>
              <a:ext uri="{FF2B5EF4-FFF2-40B4-BE49-F238E27FC236}">
                <a16:creationId xmlns:a16="http://schemas.microsoft.com/office/drawing/2014/main" id="{935D0994-924B-434F-947E-F235BC5AB475}"/>
              </a:ext>
            </a:extLst>
          </p:cNvPr>
          <p:cNvGrpSpPr/>
          <p:nvPr/>
        </p:nvGrpSpPr>
        <p:grpSpPr>
          <a:xfrm>
            <a:off x="309645" y="1176815"/>
            <a:ext cx="874317" cy="230832"/>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7:00</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309645" y="2533545"/>
            <a:ext cx="874317" cy="230832"/>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309645" y="1776253"/>
            <a:ext cx="874317" cy="230832"/>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7:45</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10028" y="2776842"/>
            <a:ext cx="973936" cy="230832"/>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10026" y="4107822"/>
            <a:ext cx="973938" cy="230832"/>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10026" y="3513946"/>
            <a:ext cx="973938" cy="230832"/>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06460" y="5081958"/>
            <a:ext cx="973938" cy="230832"/>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12:15</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06460" y="4371164"/>
            <a:ext cx="977502" cy="230832"/>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06454" y="5326856"/>
            <a:ext cx="977508" cy="230832"/>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13:15</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199330" y="6097022"/>
            <a:ext cx="978379" cy="230832"/>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14:15</a:t>
              </a: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dirty="0">
                <a:solidFill>
                  <a:srgbClr val="002050"/>
                </a:solidFill>
              </a:rPr>
              <a:t>A look into the Day 2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109" name="TextBox 10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121" name="TextBox 120">
            <a:extLst>
              <a:ext uri="{FF2B5EF4-FFF2-40B4-BE49-F238E27FC236}">
                <a16:creationId xmlns:a16="http://schemas.microsoft.com/office/drawing/2014/main" id="{F4956844-5894-D842-8FA2-57088E31CE59}"/>
              </a:ext>
            </a:extLst>
          </p:cNvPr>
          <p:cNvSpPr txBox="1"/>
          <p:nvPr/>
        </p:nvSpPr>
        <p:spPr>
          <a:xfrm>
            <a:off x="6695782" y="5730178"/>
            <a:ext cx="5296887"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122" name="TextBox 12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23" name="TextBox 122">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89" name="TextBox 88">
            <a:extLst>
              <a:ext uri="{FF2B5EF4-FFF2-40B4-BE49-F238E27FC236}">
                <a16:creationId xmlns:a16="http://schemas.microsoft.com/office/drawing/2014/main" id="{60BBF7D0-7E0F-45D1-9663-2D8DA045FA8B}"/>
              </a:ext>
            </a:extLst>
          </p:cNvPr>
          <p:cNvSpPr txBox="1"/>
          <p:nvPr/>
        </p:nvSpPr>
        <p:spPr>
          <a:xfrm>
            <a:off x="207880" y="3161064"/>
            <a:ext cx="697969" cy="230832"/>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9:30</a:t>
            </a:r>
          </a:p>
        </p:txBody>
      </p:sp>
      <p:cxnSp>
        <p:nvCxnSpPr>
          <p:cNvPr id="90" name="Straight Connector 89">
            <a:extLst>
              <a:ext uri="{FF2B5EF4-FFF2-40B4-BE49-F238E27FC236}">
                <a16:creationId xmlns:a16="http://schemas.microsoft.com/office/drawing/2014/main" id="{D1193822-5D0A-4D5C-B41B-20D0D98BBC55}"/>
              </a:ext>
            </a:extLst>
          </p:cNvPr>
          <p:cNvCxnSpPr>
            <a:cxnSpLocks/>
          </p:cNvCxnSpPr>
          <p:nvPr/>
        </p:nvCxnSpPr>
        <p:spPr>
          <a:xfrm flipH="1">
            <a:off x="771031" y="3248958"/>
            <a:ext cx="410785"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7270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t>Group by options					</a:t>
            </a:r>
            <a:endParaRPr lang="en-US" dirty="0">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Apr’2019</a:t>
            </a:r>
          </a:p>
        </p:txBody>
      </p:sp>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4185259"/>
          </a:xfrm>
        </p:spPr>
        <p:txBody>
          <a:bodyPr/>
          <a:lstStyle/>
          <a:p>
            <a:r>
              <a:rPr lang="en-US" sz="1961">
                <a:solidFill>
                  <a:schemeClr val="tx2"/>
                </a:solidFill>
              </a:rPr>
              <a:t>Overview</a:t>
            </a:r>
          </a:p>
          <a:p>
            <a:r>
              <a:rPr lang="en-US" sz="1765">
                <a:latin typeface="+mn-lt"/>
              </a:rPr>
              <a:t>Specifies that statements cannot read data that has been modified but not committed by other transactions. </a:t>
            </a:r>
          </a:p>
          <a:p>
            <a:r>
              <a:rPr lang="en-US" sz="1765">
                <a:latin typeface="+mn-lt"/>
              </a:rPr>
              <a:t>This prevents dirty reads.</a:t>
            </a:r>
          </a:p>
          <a:p>
            <a:endParaRPr lang="en-US" sz="1765">
              <a:latin typeface="+mn-lt"/>
            </a:endParaRPr>
          </a:p>
          <a:p>
            <a:r>
              <a:rPr lang="en-US" sz="1961">
                <a:solidFill>
                  <a:schemeClr val="tx2"/>
                </a:solidFill>
              </a:rPr>
              <a:t>Isolation level </a:t>
            </a:r>
          </a:p>
          <a:p>
            <a:pPr marL="285695" indent="-285695">
              <a:buFont typeface="Arial" panose="020B0604020202020204" pitchFamily="34" charset="0"/>
              <a:buChar char="•"/>
            </a:pPr>
            <a:r>
              <a:rPr lang="en-US" sz="1568">
                <a:latin typeface="+mn-lt"/>
              </a:rPr>
              <a:t>READ COMMITTED</a:t>
            </a:r>
          </a:p>
          <a:p>
            <a:pPr marL="285695" indent="-285695">
              <a:buFont typeface="Arial" panose="020B0604020202020204" pitchFamily="34" charset="0"/>
              <a:buChar char="•"/>
            </a:pPr>
            <a:r>
              <a:rPr lang="en-US" sz="1568">
                <a:latin typeface="+mn-lt"/>
              </a:rPr>
              <a:t>REPEATABLE READ</a:t>
            </a:r>
          </a:p>
          <a:p>
            <a:pPr marL="285695" indent="-285695">
              <a:buFont typeface="Arial" panose="020B0604020202020204" pitchFamily="34" charset="0"/>
              <a:buChar char="•"/>
            </a:pPr>
            <a:r>
              <a:rPr lang="en-US" sz="1568">
                <a:latin typeface="+mn-lt"/>
              </a:rPr>
              <a:t>SNAPSHOT</a:t>
            </a:r>
          </a:p>
          <a:p>
            <a:pPr marL="285695" indent="-285695">
              <a:buFont typeface="Arial" panose="020B0604020202020204" pitchFamily="34" charset="0"/>
              <a:buChar char="•"/>
            </a:pPr>
            <a:r>
              <a:rPr lang="en-US" sz="1568">
                <a:latin typeface="+mn-lt"/>
              </a:rPr>
              <a:t>READ UNCOMMITTED</a:t>
            </a:r>
          </a:p>
          <a:p>
            <a:pPr marL="285695" indent="-285695">
              <a:buFont typeface="Arial" panose="020B0604020202020204" pitchFamily="34" charset="0"/>
              <a:buChar char="•"/>
            </a:pPr>
            <a:r>
              <a:rPr lang="en-US" sz="1568">
                <a:latin typeface="+mn-lt"/>
              </a:rPr>
              <a:t>SERIALIZABLE</a:t>
            </a:r>
          </a:p>
          <a:p>
            <a:pPr marL="285695" indent="-285695">
              <a:buFont typeface="Arial" panose="020B0604020202020204" pitchFamily="34" charset="0"/>
              <a:buChar char="•"/>
            </a:pPr>
            <a:endParaRPr lang="en-US" sz="1568">
              <a:latin typeface="+mn-lt"/>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a:t>Snapshot isolation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7590042" y="2159065"/>
            <a:ext cx="4817289" cy="1599150"/>
          </a:xfrm>
          <a:prstGeom prst="rect">
            <a:avLst/>
          </a:prstGeom>
        </p:spPr>
        <p:txBody>
          <a:bodyPr wrap="square">
            <a:spAutoFit/>
          </a:bodyPr>
          <a:lstStyle/>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p>
          <a:p>
            <a:pPr defTabSz="914225">
              <a:defRPr/>
            </a:pP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ALLOW_SNAPSHOT_ISOLATION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p>
          <a:p>
            <a:pPr defTabSz="914225">
              <a:defRPr/>
            </a:pPr>
            <a:endParaRPr lang="en-US" sz="1961">
              <a:solidFill>
                <a:srgbClr val="171717"/>
              </a:solidFill>
              <a:latin typeface="Calibri" panose="020F0502020204030204" pitchFamily="34" charset="0"/>
              <a:cs typeface="Calibri" panose="020F0502020204030204" pitchFamily="34" charset="0"/>
            </a:endParaRPr>
          </a:p>
          <a:p>
            <a:pPr defTabSz="914225">
              <a:defRPr/>
            </a:pPr>
            <a:r>
              <a:rPr lang="en-US" sz="1961">
                <a:solidFill>
                  <a:srgbClr val="0101FD"/>
                </a:solidFill>
                <a:latin typeface="Calibri" panose="020F0502020204030204" pitchFamily="34" charset="0"/>
                <a:cs typeface="Calibri" panose="020F0502020204030204" pitchFamily="34" charset="0"/>
              </a:rPr>
              <a:t>ALTER</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DATABASE</a:t>
            </a:r>
            <a:r>
              <a:rPr lang="en-US" sz="1961">
                <a:solidFill>
                  <a:srgbClr val="171717"/>
                </a:solidFill>
                <a:latin typeface="Calibri" panose="020F0502020204030204" pitchFamily="34" charset="0"/>
                <a:cs typeface="Calibri" panose="020F0502020204030204" pitchFamily="34" charset="0"/>
              </a:rPr>
              <a:t> </a:t>
            </a:r>
            <a:r>
              <a:rPr lang="en-US" sz="1961" err="1">
                <a:solidFill>
                  <a:srgbClr val="171717"/>
                </a:solidFill>
                <a:latin typeface="Calibri" panose="020F0502020204030204" pitchFamily="34" charset="0"/>
                <a:cs typeface="Calibri" panose="020F0502020204030204" pitchFamily="34" charset="0"/>
              </a:rPr>
              <a:t>MyDatabase</a:t>
            </a:r>
            <a:r>
              <a:rPr lang="en-US" sz="1961">
                <a:solidFill>
                  <a:srgbClr val="171717"/>
                </a:solidFill>
                <a:latin typeface="Calibri" panose="020F0502020204030204" pitchFamily="34" charset="0"/>
                <a:cs typeface="Calibri" panose="020F0502020204030204" pitchFamily="34" charset="0"/>
              </a:rPr>
              <a:t> </a:t>
            </a:r>
            <a:r>
              <a:rPr lang="en-US" sz="1961">
                <a:solidFill>
                  <a:srgbClr val="0101FD"/>
                </a:solidFill>
                <a:latin typeface="Calibri" panose="020F0502020204030204" pitchFamily="34" charset="0"/>
                <a:cs typeface="Calibri" panose="020F0502020204030204" pitchFamily="34" charset="0"/>
              </a:rPr>
              <a:t>SET</a:t>
            </a:r>
            <a:r>
              <a:rPr lang="en-US" sz="1961">
                <a:solidFill>
                  <a:srgbClr val="171717"/>
                </a:solidFill>
                <a:latin typeface="Calibri" panose="020F0502020204030204" pitchFamily="34" charset="0"/>
                <a:cs typeface="Calibri" panose="020F0502020204030204" pitchFamily="34" charset="0"/>
              </a:rPr>
              <a:t> READ_COMMITTED_SNAPSHOT </a:t>
            </a:r>
            <a:r>
              <a:rPr lang="en-US" sz="1961">
                <a:solidFill>
                  <a:srgbClr val="0101FD"/>
                </a:solidFill>
                <a:latin typeface="Calibri" panose="020F0502020204030204" pitchFamily="34" charset="0"/>
                <a:cs typeface="Calibri" panose="020F0502020204030204" pitchFamily="34" charset="0"/>
              </a:rPr>
              <a:t>ON</a:t>
            </a:r>
            <a:r>
              <a:rPr lang="en-US" sz="1961">
                <a:solidFill>
                  <a:srgbClr val="171717"/>
                </a:solidFill>
                <a:latin typeface="Calibri" panose="020F0502020204030204" pitchFamily="34" charset="0"/>
                <a:cs typeface="Calibri" panose="020F0502020204030204" pitchFamily="34" charset="0"/>
              </a:rPr>
              <a:t> </a:t>
            </a:r>
            <a:endParaRPr lang="en-US" sz="1961">
              <a:solidFill>
                <a:srgbClr val="000000"/>
              </a:solidFill>
              <a:latin typeface="Calibri" panose="020F0502020204030204" pitchFamily="34" charset="0"/>
              <a:cs typeface="Calibri" panose="020F0502020204030204" pitchFamily="34" charset="0"/>
            </a:endParaRPr>
          </a:p>
        </p:txBody>
      </p:sp>
      <p:sp>
        <p:nvSpPr>
          <p:cNvPr id="5" name="Text Placeholder 6">
            <a:extLst>
              <a:ext uri="{FF2B5EF4-FFF2-40B4-BE49-F238E27FC236}">
                <a16:creationId xmlns:a16="http://schemas.microsoft.com/office/drawing/2014/main" id="{65CE73F7-2686-4B9A-8129-68479AC02CD1}"/>
              </a:ext>
            </a:extLst>
          </p:cNvPr>
          <p:cNvSpPr txBox="1">
            <a:spLocks/>
          </p:cNvSpPr>
          <p:nvPr/>
        </p:nvSpPr>
        <p:spPr>
          <a:xfrm>
            <a:off x="173549" y="4895602"/>
            <a:ext cx="10479277" cy="1961913"/>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5695" indent="-285695">
              <a:buFont typeface="Arial" panose="020B0604020202020204" pitchFamily="34" charset="0"/>
              <a:buChar char="•"/>
            </a:pPr>
            <a:endParaRPr lang="en-US" sz="1568">
              <a:latin typeface="+mn-lt"/>
            </a:endParaRPr>
          </a:p>
          <a:p>
            <a:r>
              <a:rPr lang="en-US" sz="1765" b="1">
                <a:latin typeface="+mn-lt"/>
              </a:rPr>
              <a:t>READ_COMMITTED_SNAPSHOT </a:t>
            </a:r>
          </a:p>
          <a:p>
            <a:r>
              <a:rPr lang="en-US" sz="1765" b="1">
                <a:latin typeface="+mn-lt"/>
              </a:rPr>
              <a:t>OFF</a:t>
            </a:r>
            <a:r>
              <a:rPr lang="en-US" sz="1765">
                <a:latin typeface="+mn-lt"/>
              </a:rPr>
              <a:t> (Default) – Uses shared locks to prevent other transactions from modifying rows while running a read operation</a:t>
            </a:r>
          </a:p>
          <a:p>
            <a:r>
              <a:rPr lang="en-US" sz="1765" b="1">
                <a:latin typeface="+mn-lt"/>
              </a:rPr>
              <a:t>ON</a:t>
            </a:r>
            <a:r>
              <a:rPr lang="en-US" sz="1765">
                <a:latin typeface="+mn-lt"/>
              </a:rPr>
              <a:t> – Uses row versioning to present each statement with a </a:t>
            </a:r>
            <a:r>
              <a:rPr lang="en-US" sz="1765" err="1">
                <a:latin typeface="+mn-lt"/>
              </a:rPr>
              <a:t>transactionally</a:t>
            </a:r>
            <a:r>
              <a:rPr lang="en-US" sz="1765">
                <a:latin typeface="+mn-lt"/>
              </a:rPr>
              <a:t> consistent snapshot of the data as it existed at the start of the statement. Locks are not used to protect the data from updates.</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latin typeface="Calibri" panose="020F0502020204030204" pitchFamily="34" charset="0"/>
                          <a:cs typeface="Calibri" panose="020F0502020204030204" pitchFamily="34" charset="0"/>
                        </a:rPr>
                        <a:t>101</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 "Price":2024.40, "Quantity":1 }}]</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a:t>
                      </a:r>
                      <a:r>
                        <a:rPr lang="en-US" sz="1200" kern="0" dirty="0">
                          <a:highlight>
                            <a:srgbClr val="F1F5C1"/>
                          </a:highlight>
                          <a:latin typeface="Calibri" panose="020F0502020204030204" pitchFamily="34" charset="0"/>
                          <a:cs typeface="Calibri" panose="020F0502020204030204" pitchFamily="34" charset="0"/>
                        </a:rPr>
                        <a:t>{ "Price":2024.40, "Quantity": 2}</a:t>
                      </a:r>
                      <a:r>
                        <a:rPr lang="en-US" sz="1200" kern="0" dirty="0">
                          <a:latin typeface="Calibri" panose="020F0502020204030204" pitchFamily="34" charset="0"/>
                          <a:cs typeface="Calibri" panose="020F0502020204030204" pitchFamily="34" charset="0"/>
                        </a:rPr>
                        <a:t>}]</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StoreId</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OrderDate</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5487721"/>
          </a:xfrm>
        </p:spPr>
        <p:txBody>
          <a:bodyPr/>
          <a:lstStyle/>
          <a:p>
            <a:r>
              <a:rPr lang="en-US" sz="1961">
                <a:solidFill>
                  <a:schemeClr val="tx2"/>
                </a:solidFill>
              </a:rPr>
              <a:t>Overview</a:t>
            </a:r>
          </a:p>
          <a:p>
            <a:pPr>
              <a:spcBef>
                <a:spcPts val="600"/>
              </a:spcBef>
            </a:pPr>
            <a:r>
              <a:rPr lang="en-US" sz="1765">
                <a:latin typeface="+mn-lt"/>
              </a:rPr>
              <a:t>It is a group of one or more SQL statements or a reference to a Microsoft .NET Framework common language runtime (CLR) method.</a:t>
            </a:r>
          </a:p>
          <a:p>
            <a:pPr>
              <a:spcBef>
                <a:spcPts val="600"/>
              </a:spcBef>
            </a:pPr>
            <a:r>
              <a:rPr lang="en-US" sz="1765">
                <a:latin typeface="+mn-lt"/>
              </a:rPr>
              <a:t>Promotes flexibility and modularity.</a:t>
            </a:r>
          </a:p>
          <a:p>
            <a:pPr>
              <a:spcBef>
                <a:spcPts val="600"/>
              </a:spcBef>
            </a:pPr>
            <a:r>
              <a:rPr lang="en-US" sz="1765">
                <a:latin typeface="+mn-lt"/>
              </a:rPr>
              <a:t>Supports parameters and nesting.</a:t>
            </a:r>
          </a:p>
          <a:p>
            <a:pPr>
              <a:spcBef>
                <a:spcPts val="600"/>
              </a:spcBef>
            </a:pPr>
            <a:endParaRPr lang="en-US" sz="1765">
              <a:latin typeface="+mn-lt"/>
            </a:endParaRPr>
          </a:p>
          <a:p>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Reduced server/client network traffic, improved performance</a:t>
            </a:r>
          </a:p>
          <a:p>
            <a:pPr marL="280121" indent="-280121">
              <a:spcBef>
                <a:spcPts val="600"/>
              </a:spcBef>
              <a:buFont typeface="Arial" panose="020B0604020202020204" pitchFamily="34" charset="0"/>
              <a:buChar char="•"/>
            </a:pPr>
            <a:r>
              <a:rPr lang="en-US" sz="1765">
                <a:latin typeface="+mn-lt"/>
              </a:rPr>
              <a:t>Stronger security</a:t>
            </a:r>
          </a:p>
          <a:p>
            <a:pPr marL="280121" indent="-280121">
              <a:spcBef>
                <a:spcPts val="600"/>
              </a:spcBef>
              <a:buFont typeface="Arial" panose="020B0604020202020204" pitchFamily="34" charset="0"/>
              <a:buChar char="•"/>
            </a:pPr>
            <a:r>
              <a:rPr lang="en-US" sz="1765">
                <a:latin typeface="+mn-lt"/>
              </a:rPr>
              <a:t>Easy maintenance</a:t>
            </a:r>
          </a:p>
          <a:p>
            <a:endParaRPr lang="en-US" sz="1961"/>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826797" y="148711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DW Optimization</a:t>
            </a:r>
          </a:p>
        </p:txBody>
      </p:sp>
      <p:sp>
        <p:nvSpPr>
          <p:cNvPr id="2" name="Text Placeholder 1"/>
          <p:cNvSpPr>
            <a:spLocks noGrp="1"/>
          </p:cNvSpPr>
          <p:nvPr>
            <p:ph type="body" sz="quarter" idx="12"/>
          </p:nvPr>
        </p:nvSpPr>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a:t>Hash Distribution: </a:t>
            </a:r>
          </a:p>
          <a:p>
            <a:pPr lvl="2">
              <a:lnSpc>
                <a:spcPct val="100000"/>
              </a:lnSpc>
            </a:pPr>
            <a:r>
              <a:rPr lang="en-US" sz="2408" dirty="0"/>
              <a:t>Small fact tables exceeding several GBs with frequent inserts should use a hash distribution.</a:t>
            </a:r>
          </a:p>
          <a:p>
            <a:pPr marL="228556" lvl="1" indent="0">
              <a:buNone/>
            </a:pPr>
            <a:endParaRPr lang="en-US" sz="2800" b="1"/>
          </a:p>
          <a:p>
            <a:pPr marL="228556" lvl="1" indent="0">
              <a:buNone/>
            </a:pPr>
            <a:r>
              <a:rPr lang="en-US" sz="2800" b="1"/>
              <a:t>Round Robin Distribution: </a:t>
            </a:r>
          </a:p>
          <a:p>
            <a:pPr lvl="2">
              <a:lnSpc>
                <a:spcPct val="100000"/>
              </a:lnSpc>
            </a:pPr>
            <a:r>
              <a:rPr lang="en-US" sz="2408" dirty="0"/>
              <a:t>Potentially useful tables created from raw input. </a:t>
            </a:r>
          </a:p>
          <a:p>
            <a:pPr lvl="2">
              <a:lnSpc>
                <a:spcPct val="100000"/>
              </a:lnSpc>
            </a:pPr>
            <a:r>
              <a:rPr lang="en-US" sz="2408" dirty="0"/>
              <a:t>Temporary staging tables used in data preparation.</a:t>
            </a:r>
            <a:endParaRPr lang="en-US" sz="2408"/>
          </a:p>
          <a:p>
            <a:pPr marL="228556" lvl="1" indent="0">
              <a:buNone/>
            </a:pPr>
            <a:endParaRPr lang="en-US" sz="2800" b="1"/>
          </a:p>
          <a:p>
            <a:pPr marL="228556" lvl="1" indent="0">
              <a:buNone/>
            </a:pPr>
            <a:r>
              <a:rPr lang="en-US" sz="2800" b="1"/>
              <a:t>Replicated Tables: </a:t>
            </a:r>
          </a:p>
          <a:p>
            <a:pPr lvl="2">
              <a:lnSpc>
                <a:spcPct val="100000"/>
              </a:lnSpc>
            </a:pPr>
            <a:r>
              <a:rPr lang="en-US" sz="2408" dirty="0"/>
              <a:t>Lookup tables that range in size from 100’s MBs to 1.5 GBs should be replicated. Works best when table size is less than 2 GB compressed.</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7229" y="223040"/>
            <a:ext cx="7984534" cy="739238"/>
          </a:xfrm>
        </p:spPr>
        <p:txBody>
          <a:bodyPr/>
          <a:lstStyle/>
          <a:p>
            <a:r>
              <a:rPr lang="en-US" dirty="0"/>
              <a:t>Automatic statistics management</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8" y="1120901"/>
            <a:ext cx="7004425" cy="5691251"/>
          </a:xfrm>
        </p:spPr>
        <p:txBody>
          <a:bodyPr/>
          <a:lstStyle/>
          <a:p>
            <a:r>
              <a:rPr lang="en-US" sz="1961" dirty="0">
                <a:solidFill>
                  <a:schemeClr val="tx2"/>
                </a:solidFill>
              </a:rPr>
              <a:t>Overview</a:t>
            </a:r>
          </a:p>
          <a:p>
            <a:pPr lvl="1"/>
            <a:r>
              <a:rPr lang="en-US" sz="1765" dirty="0"/>
              <a:t>Statistics are automatically created and maintained for SQL pool. Incoming queries are analyzed, and individual column statistics are generated on the columns that improve cardinality estimates to enhance query performance. </a:t>
            </a:r>
          </a:p>
          <a:p>
            <a:pPr lvl="1"/>
            <a:endParaRPr lang="en-US" sz="1765" dirty="0"/>
          </a:p>
          <a:p>
            <a:pPr lvl="1"/>
            <a:r>
              <a:rPr lang="en-US" sz="1765" dirty="0"/>
              <a:t>Statistics are automatically updated as data modifications occur in underlying tables.  By default, these updates are synchronous but can be configured to be asynchronous.</a:t>
            </a:r>
          </a:p>
          <a:p>
            <a:pPr lvl="1"/>
            <a:endParaRPr lang="en-US" sz="1765" dirty="0"/>
          </a:p>
          <a:p>
            <a:pPr lvl="1"/>
            <a:r>
              <a:rPr lang="en-US" sz="1765" b="1" dirty="0"/>
              <a:t>Statistics are considered out of date when:</a:t>
            </a:r>
          </a:p>
          <a:p>
            <a:pPr marL="285695" lvl="1" indent="-285695">
              <a:buFont typeface="Arial" panose="020B0604020202020204" pitchFamily="34" charset="0"/>
              <a:buChar char="•"/>
            </a:pPr>
            <a:r>
              <a:rPr lang="en-US" sz="1765" dirty="0"/>
              <a:t>There was a data change on an empty table</a:t>
            </a:r>
          </a:p>
          <a:p>
            <a:pPr marL="285695" lvl="1" indent="-285695">
              <a:buFont typeface="Arial" panose="020B0604020202020204" pitchFamily="34" charset="0"/>
              <a:buChar char="•"/>
            </a:pPr>
            <a:r>
              <a:rPr lang="en-US" sz="1765" dirty="0"/>
              <a:t>The number of rows in the table at time of statistics creation was 500 or less, and more than 500 rows have been updated</a:t>
            </a:r>
          </a:p>
          <a:p>
            <a:pPr marL="285695" lvl="1" indent="-285695">
              <a:buFont typeface="Arial" panose="020B0604020202020204" pitchFamily="34" charset="0"/>
              <a:buChar char="•"/>
            </a:pPr>
            <a:r>
              <a:rPr lang="en-US" sz="1765" dirty="0"/>
              <a:t>The number of rows in the table at time of statistics creation was more than 500, and more than 500 + 20% of rows have been updated</a:t>
            </a:r>
          </a:p>
        </p:txBody>
      </p:sp>
      <p:sp>
        <p:nvSpPr>
          <p:cNvPr id="5" name="Rectangle 4">
            <a:extLst>
              <a:ext uri="{FF2B5EF4-FFF2-40B4-BE49-F238E27FC236}">
                <a16:creationId xmlns:a16="http://schemas.microsoft.com/office/drawing/2014/main" id="{B47A0E21-EC92-4737-B30F-9C75106FB181}"/>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H2 CY19</a:t>
            </a:r>
          </a:p>
        </p:txBody>
      </p:sp>
      <p:sp>
        <p:nvSpPr>
          <p:cNvPr id="6" name="Rectangle 5">
            <a:extLst>
              <a:ext uri="{FF2B5EF4-FFF2-40B4-BE49-F238E27FC236}">
                <a16:creationId xmlns:a16="http://schemas.microsoft.com/office/drawing/2014/main" id="{5B8BCA64-83FB-4308-9E73-383128442042}"/>
              </a:ext>
            </a:extLst>
          </p:cNvPr>
          <p:cNvSpPr/>
          <p:nvPr/>
        </p:nvSpPr>
        <p:spPr>
          <a:xfrm>
            <a:off x="8064286" y="962277"/>
            <a:ext cx="4099690" cy="4887966"/>
          </a:xfrm>
          <a:prstGeom prst="rect">
            <a:avLst/>
          </a:prstGeom>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auto-create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AUTO_CREATE_STATISTICS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auto-update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Configure synchronous/asynchronous update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AUTO_UPDATE_STATISTICS_ASYNC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Check statistics settings for a database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SELECT 	</a:t>
            </a:r>
            <a:r>
              <a:rPr lang="en-US" sz="1372" err="1">
                <a:solidFill>
                  <a:srgbClr val="494949"/>
                </a:solidFill>
                <a:latin typeface="Calibri" panose="020F0502020204030204" pitchFamily="34" charset="0"/>
                <a:cs typeface="Calibri" panose="020F0502020204030204" pitchFamily="34" charset="0"/>
              </a:rPr>
              <a:t>is_auto_create_stats_on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is_auto_update_stats_async_on</a:t>
            </a: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FROM</a:t>
            </a: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sys.databases</a:t>
            </a:r>
            <a:endParaRPr lang="en-US" sz="1372">
              <a:solidFill>
                <a:srgbClr val="49494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Warehouse Optimization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optimize Data Warehouse query performance within deployed Azure Synapse Analytics solutions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9760AEC5-2C99-41A1-9ADC-1E00393284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76094541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1811666"/>
            <a:ext cx="9144000" cy="977575"/>
          </a:xfrm>
        </p:spPr>
        <p:txBody>
          <a:bodyPr/>
          <a:lstStyle/>
          <a:p>
            <a:r>
              <a:rPr lang="en-US" dirty="0"/>
              <a:t>Lab: individual lab exercise</a:t>
            </a:r>
            <a:br>
              <a:rPr lang="en-US" dirty="0"/>
            </a:br>
            <a:r>
              <a:rPr lang="en-US" dirty="0"/>
              <a:t>Data Warehouse Optimization Part 1</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6734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short 15-minute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09797243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288B220-6A10-44BB-BC70-E8ADF28EDF54}"/>
              </a:ext>
            </a:extLst>
          </p:cNvPr>
          <p:cNvSpPr>
            <a:spLocks noGrp="1"/>
          </p:cNvSpPr>
          <p:nvPr>
            <p:ph type="title"/>
          </p:nvPr>
        </p:nvSpPr>
        <p:spPr>
          <a:xfrm>
            <a:off x="352425" y="1561005"/>
            <a:ext cx="5295900" cy="2443983"/>
          </a:xfrm>
        </p:spPr>
        <p:txBody>
          <a:bodyPr/>
          <a:lstStyle/>
          <a:p>
            <a:r>
              <a:rPr lang="en-US" sz="1765" b="1">
                <a:solidFill>
                  <a:schemeClr val="tx1"/>
                </a:solidFill>
                <a:latin typeface="Segoe UI"/>
                <a:ea typeface="+mj-lt"/>
                <a:cs typeface="+mj-lt"/>
              </a:rPr>
              <a:t>Objective: </a:t>
            </a:r>
            <a:r>
              <a:rPr lang="en-US" sz="1765">
                <a:solidFill>
                  <a:schemeClr val="tx1"/>
                </a:solidFill>
                <a:latin typeface="+mn-lt"/>
                <a:ea typeface="+mn-lt"/>
                <a:cs typeface="+mn-lt"/>
              </a:rPr>
              <a:t>As a result of attending this, attendees will better be able to implement optimization strategizes for the data warehouse using SQL based approached in Azure Synapse Analytics.</a:t>
            </a:r>
          </a:p>
          <a:p>
            <a:endParaRPr lang="en-US" sz="1765">
              <a:solidFill>
                <a:schemeClr val="tx1"/>
              </a:solidFill>
              <a:latin typeface="Segoe UI"/>
              <a:ea typeface="+mj-lt"/>
              <a:cs typeface="Segoe UI Semibold"/>
            </a:endParaRPr>
          </a:p>
          <a:p>
            <a:br>
              <a:rPr lang="en-US" b="1">
                <a:ea typeface="+mj-lt"/>
                <a:cs typeface="+mj-lt"/>
              </a:rPr>
            </a:br>
            <a:endParaRPr lang="en-US"/>
          </a:p>
        </p:txBody>
      </p:sp>
      <p:sp>
        <p:nvSpPr>
          <p:cNvPr id="2" name="TextBox 1">
            <a:extLst>
              <a:ext uri="{FF2B5EF4-FFF2-40B4-BE49-F238E27FC236}">
                <a16:creationId xmlns:a16="http://schemas.microsoft.com/office/drawing/2014/main" id="{D7605AB8-D3EE-4E7F-8DDB-52B1DF6FAC8B}"/>
              </a:ext>
            </a:extLst>
          </p:cNvPr>
          <p:cNvSpPr txBox="1"/>
          <p:nvPr/>
        </p:nvSpPr>
        <p:spPr>
          <a:xfrm>
            <a:off x="351560" y="3060535"/>
            <a:ext cx="5297495" cy="23229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lvl="1"/>
            <a:r>
              <a:rPr lang="en-US" sz="1400" b="1">
                <a:gradFill>
                  <a:gsLst>
                    <a:gs pos="2917">
                      <a:schemeClr val="tx1"/>
                    </a:gs>
                    <a:gs pos="30000">
                      <a:schemeClr val="tx1"/>
                    </a:gs>
                  </a:gsLst>
                  <a:lin ang="5400000" scaled="0"/>
                </a:gradFill>
                <a:cs typeface="Segoe UI"/>
              </a:rPr>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table and index configuration and query performance optimization.</a:t>
            </a:r>
            <a:endParaRPr lang="en-US" sz="1400"/>
          </a:p>
          <a:p>
            <a:pPr marL="456908" lvl="1"/>
            <a:endParaRPr lang="en-US" sz="1765">
              <a:cs typeface="Segoe UI"/>
            </a:endParaRPr>
          </a:p>
          <a:p>
            <a:pPr marL="0" lvl="1"/>
            <a:endParaRPr lang="en-US" sz="1765">
              <a:gradFill>
                <a:gsLst>
                  <a:gs pos="2917">
                    <a:schemeClr val="tx1"/>
                  </a:gs>
                  <a:gs pos="30000">
                    <a:schemeClr val="tx1"/>
                  </a:gs>
                </a:gsLst>
                <a:lin ang="5400000" scaled="0"/>
              </a:gradFill>
              <a:cs typeface="Segoe UI"/>
            </a:endParaRPr>
          </a:p>
          <a:p>
            <a:endParaRPr lang="en-US" sz="1765" b="1">
              <a:cs typeface="Segoe UI"/>
            </a:endParaRPr>
          </a:p>
        </p:txBody>
      </p:sp>
      <p:sp>
        <p:nvSpPr>
          <p:cNvPr id="3" name="TextBox 2">
            <a:extLst>
              <a:ext uri="{FF2B5EF4-FFF2-40B4-BE49-F238E27FC236}">
                <a16:creationId xmlns:a16="http://schemas.microsoft.com/office/drawing/2014/main" id="{8622133A-C979-4C61-AE8E-ECF2F6C23033}"/>
              </a:ext>
            </a:extLst>
          </p:cNvPr>
          <p:cNvSpPr txBox="1"/>
          <p:nvPr/>
        </p:nvSpPr>
        <p:spPr>
          <a:xfrm>
            <a:off x="352425" y="277296"/>
            <a:ext cx="6094005" cy="8448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745" b="1">
                <a:solidFill>
                  <a:schemeClr val="tx2">
                    <a:lumMod val="75000"/>
                  </a:schemeClr>
                </a:solidFill>
                <a:latin typeface="Segoe UI Semibold"/>
                <a:cs typeface="Segoe UI Semibold"/>
              </a:rPr>
              <a:t>Breakout Activity: </a:t>
            </a:r>
            <a:r>
              <a:rPr lang="en-US" sz="2745" b="1">
                <a:solidFill>
                  <a:schemeClr val="tx2">
                    <a:lumMod val="75000"/>
                  </a:schemeClr>
                </a:solidFill>
                <a:latin typeface="Segoe UI Semibold"/>
                <a:ea typeface="+mn-lt"/>
                <a:cs typeface="+mn-lt"/>
              </a:rPr>
              <a:t>Data Warehouse Optimization</a:t>
            </a:r>
            <a:endParaRPr lang="en-US" sz="2745" b="1">
              <a:solidFill>
                <a:schemeClr val="tx2">
                  <a:lumMod val="75000"/>
                </a:schemeClr>
              </a:solidFill>
              <a:latin typeface="Segoe UI Semibold"/>
              <a:cs typeface="Segoe UI"/>
            </a:endParaRPr>
          </a:p>
        </p:txBody>
      </p:sp>
      <p:sp>
        <p:nvSpPr>
          <p:cNvPr id="6" name="TextBox 5">
            <a:extLst>
              <a:ext uri="{FF2B5EF4-FFF2-40B4-BE49-F238E27FC236}">
                <a16:creationId xmlns:a16="http://schemas.microsoft.com/office/drawing/2014/main" id="{2ACF4C82-A17D-4596-A71D-761A1CEB0D4E}"/>
              </a:ext>
            </a:extLst>
          </p:cNvPr>
          <p:cNvSpPr txBox="1"/>
          <p:nvPr/>
        </p:nvSpPr>
        <p:spPr>
          <a:xfrm>
            <a:off x="550880" y="5924032"/>
            <a:ext cx="5697093"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b="1">
                <a:gradFill>
                  <a:gsLst>
                    <a:gs pos="2917">
                      <a:schemeClr val="tx1"/>
                    </a:gs>
                    <a:gs pos="30000">
                      <a:schemeClr val="tx1"/>
                    </a:gs>
                  </a:gsLst>
                  <a:lin ang="5400000" scaled="0"/>
                </a:gradFill>
                <a:cs typeface="Segoe UI"/>
              </a:rPr>
              <a:t>Total Activity Time: 30 minutes</a:t>
            </a:r>
            <a:endParaRPr lang="en-US" sz="1400"/>
          </a:p>
        </p:txBody>
      </p:sp>
      <p:pic>
        <p:nvPicPr>
          <p:cNvPr id="12" name="Picture 11" descr="A group of people sitting at a desk in front of a window&#10;&#10;Description generated with very high confidence">
            <a:extLst>
              <a:ext uri="{FF2B5EF4-FFF2-40B4-BE49-F238E27FC236}">
                <a16:creationId xmlns:a16="http://schemas.microsoft.com/office/drawing/2014/main" id="{A9B12A17-0A1E-4F99-B12B-62E83151FE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7707" t="-4" r="12406" b="5"/>
          <a:stretch/>
        </p:blipFill>
        <p:spPr>
          <a:xfrm>
            <a:off x="7135940" y="497"/>
            <a:ext cx="5124874" cy="6857018"/>
          </a:xfrm>
          <a:prstGeom prst="rect">
            <a:avLst/>
          </a:prstGeom>
          <a:noFill/>
        </p:spPr>
      </p:pic>
      <p:pic>
        <p:nvPicPr>
          <p:cNvPr id="14" name="Picture 13" descr="A person sitting at a table&#10;&#10;Description generated with very high confidence">
            <a:extLst>
              <a:ext uri="{FF2B5EF4-FFF2-40B4-BE49-F238E27FC236}">
                <a16:creationId xmlns:a16="http://schemas.microsoft.com/office/drawing/2014/main" id="{F1806504-3785-45B0-8816-3BE4BB4B087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6295" y="487"/>
            <a:ext cx="6096000" cy="6857027"/>
          </a:xfrm>
          <a:prstGeom prst="rect">
            <a:avLst/>
          </a:prstGeom>
        </p:spPr>
      </p:pic>
    </p:spTree>
    <p:extLst>
      <p:ext uri="{BB962C8B-B14F-4D97-AF65-F5344CB8AC3E}">
        <p14:creationId xmlns:p14="http://schemas.microsoft.com/office/powerpoint/2010/main" val="37485435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SQL Capabilities</a:t>
            </a:r>
          </a:p>
          <a:p>
            <a:pPr marL="281677" lvl="1" indent="0">
              <a:buNone/>
            </a:pPr>
            <a:r>
              <a:rPr lang="en-US" sz="1765" dirty="0">
                <a:solidFill>
                  <a:schemeClr val="tx1"/>
                </a:solidFill>
              </a:rPr>
              <a:t>Windowing, approximate count, group by and JSON support.</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Performance Patterns</a:t>
            </a:r>
          </a:p>
          <a:p>
            <a:pPr marL="281677" lvl="1" indent="0">
              <a:buNone/>
            </a:pPr>
            <a:r>
              <a:rPr lang="en-US" sz="1765" dirty="0">
                <a:solidFill>
                  <a:schemeClr val="tx1"/>
                </a:solidFill>
              </a:rPr>
              <a:t>Best practice patterns for performance.</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Perf Anti-Patterns</a:t>
            </a:r>
          </a:p>
          <a:p>
            <a:pPr marL="281677" lvl="1" indent="0">
              <a:buNone/>
            </a:pPr>
            <a:r>
              <a:rPr lang="en-US" sz="1765" dirty="0">
                <a:solidFill>
                  <a:schemeClr val="tx1"/>
                </a:solidFill>
              </a:rPr>
              <a:t>Counterexamples that negatively impact performance.</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1322878"/>
            <a:ext cx="9144000" cy="1466363"/>
          </a:xfrm>
        </p:spPr>
        <p:txBody>
          <a:bodyPr/>
          <a:lstStyle/>
          <a:p>
            <a:r>
              <a:rPr lang="en-US" dirty="0"/>
              <a:t>Activity: group-based lab exercise</a:t>
            </a:r>
            <a:br>
              <a:rPr lang="en-US" dirty="0"/>
            </a:br>
            <a:r>
              <a:rPr lang="en-US" dirty="0"/>
              <a:t>Activity 03 - Data Warehouse Optimization</a:t>
            </a:r>
            <a:br>
              <a:rPr lang="en-US" dirty="0"/>
            </a:br>
            <a:endParaRPr lang="en-US" dirty="0"/>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2F90B3B7-4506-428C-BCED-651D1DE030E4}"/>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03: Data Warehouse Optimization</a:t>
            </a:r>
          </a:p>
          <a:p>
            <a:r>
              <a:rPr lang="en-US" sz="1400" dirty="0">
                <a:solidFill>
                  <a:schemeClr val="tx2"/>
                </a:solidFill>
                <a:cs typeface="Segoe UI" pitchFamily="34" charset="0"/>
              </a:rPr>
              <a:t>https://github.com/solliancenet/data-ai-partner-bootcamp/</a:t>
            </a:r>
          </a:p>
        </p:txBody>
      </p:sp>
      <p:sp>
        <p:nvSpPr>
          <p:cNvPr id="28" name="Rectangle 27">
            <a:extLst>
              <a:ext uri="{FF2B5EF4-FFF2-40B4-BE49-F238E27FC236}">
                <a16:creationId xmlns:a16="http://schemas.microsoft.com/office/drawing/2014/main" id="{08CC069A-9DC4-4728-AFEA-C33F8D0C6081}"/>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098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DW Optimization Part 2</a:t>
            </a:r>
          </a:p>
        </p:txBody>
      </p:sp>
      <p:sp>
        <p:nvSpPr>
          <p:cNvPr id="2" name="Text Placeholder 1"/>
          <p:cNvSpPr>
            <a:spLocks noGrp="1"/>
          </p:cNvSpPr>
          <p:nvPr>
            <p:ph type="body" sz="quarter" idx="12"/>
          </p:nvPr>
        </p:nvSpPr>
        <p:spPr/>
        <p:txBody>
          <a:bodyPr/>
          <a:lstStyle/>
          <a:p>
            <a:r>
              <a:rPr lang="en-US" dirty="0"/>
              <a:t>Ciprian Jichici </a:t>
            </a:r>
          </a:p>
          <a:p>
            <a:r>
              <a:rPr lang="en-US" dirty="0"/>
              <a:t>Zoiner Tejada</a:t>
            </a:r>
          </a:p>
          <a:p>
            <a:endParaRPr lang="en-US" dirty="0"/>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many indexing methods are there for a Synapse table?</a:t>
            </a:r>
          </a:p>
          <a:p>
            <a:endParaRPr lang="en-US" dirty="0"/>
          </a:p>
          <a:p>
            <a:r>
              <a:rPr lang="en-US" dirty="0"/>
              <a:t>Can you name them all?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Performance Patterns </a:t>
            </a:r>
          </a:p>
          <a:p>
            <a:pPr marL="281677" lvl="1" indent="0">
              <a:buNone/>
            </a:pPr>
            <a:r>
              <a:rPr lang="en-US" sz="1765">
                <a:solidFill>
                  <a:schemeClr val="tx1"/>
                </a:solidFill>
              </a:rPr>
              <a:t>Result set caching and materialized views.</a:t>
            </a:r>
          </a:p>
          <a:p>
            <a:pPr marL="0" indent="0">
              <a:buNone/>
            </a:pPr>
            <a:endParaRPr lang="en-US" sz="1961"/>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845983"/>
            <a:ext cx="11651870" cy="3877624"/>
          </a:xfrm>
        </p:spPr>
        <p:txBody>
          <a:bodyPr/>
          <a:lstStyle/>
          <a:p>
            <a:pPr>
              <a:lnSpc>
                <a:spcPct val="100000"/>
              </a:lnSpc>
            </a:pPr>
            <a:r>
              <a:rPr lang="en-US" sz="2800">
                <a:latin typeface="+mn-lt"/>
              </a:rPr>
              <a:t>Use result-set caching to improve query performance when the same queries are executed repeatedly against mainly static data. </a:t>
            </a:r>
          </a:p>
          <a:p>
            <a:pPr>
              <a:lnSpc>
                <a:spcPct val="100000"/>
              </a:lnSpc>
            </a:pPr>
            <a:endParaRPr lang="en-US" sz="2800">
              <a:latin typeface="+mn-lt"/>
            </a:endParaRPr>
          </a:p>
          <a:p>
            <a:pPr>
              <a:lnSpc>
                <a:spcPct val="100000"/>
              </a:lnSpc>
            </a:pPr>
            <a:r>
              <a:rPr lang="en-US" sz="2800">
                <a:latin typeface="+mn-lt"/>
              </a:rPr>
              <a:t>Result-set cache is invalidated and refreshed when underlying table data changes or the query code changes</a:t>
            </a:r>
          </a:p>
          <a:p>
            <a:pPr>
              <a:lnSpc>
                <a:spcPct val="100000"/>
              </a:lnSpc>
            </a:pPr>
            <a:endParaRPr lang="en-US" sz="2800">
              <a:latin typeface="+mn-lt"/>
            </a:endParaRPr>
          </a:p>
          <a:p>
            <a:pPr>
              <a:lnSpc>
                <a:spcPct val="100000"/>
              </a:lnSpc>
            </a:pPr>
            <a:r>
              <a:rPr lang="en-US" sz="2800">
                <a:latin typeface="+mn-lt"/>
              </a:rPr>
              <a:t>Result-set cache persists when SQL Pool is paused and resumed.</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Result set caching motivated</a:t>
            </a:r>
          </a:p>
        </p:txBody>
      </p:sp>
    </p:spTree>
    <p:extLst>
      <p:ext uri="{BB962C8B-B14F-4D97-AF65-F5344CB8AC3E}">
        <p14:creationId xmlns:p14="http://schemas.microsoft.com/office/powerpoint/2010/main" val="40770509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in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extLst>
    <p:ext uri="{6950BFC3-D8DA-4A85-94F7-54DA5524770B}">
      <p188:commentRel xmlns:p188="http://schemas.microsoft.com/office/powerpoint/2018/8/main"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Data </a:t>
            </a:r>
            <a:r>
              <a:rPr lang="en-US" sz="1372" b="1">
                <a:gradFill>
                  <a:gsLst>
                    <a:gs pos="2917">
                      <a:prstClr val="black"/>
                    </a:gs>
                    <a:gs pos="30000">
                      <a:prstClr val="black"/>
                    </a:gs>
                  </a:gsLst>
                  <a:lin ang="5400000" scaled="0"/>
                </a:gradFill>
                <a:latin typeface="Segoe UI"/>
              </a:rPr>
              <a:t>lake integrated </a:t>
            </a:r>
            <a:r>
              <a:rPr lang="en-US" sz="1372">
                <a:gradFill>
                  <a:gsLst>
                    <a:gs pos="2917">
                      <a:prstClr val="black"/>
                    </a:gs>
                    <a:gs pos="30000">
                      <a:prstClr val="black"/>
                    </a:gs>
                  </a:gsLst>
                  <a:lin ang="5400000" scaled="0"/>
                </a:gradFill>
                <a:latin typeface="Segoe UI"/>
              </a:rPr>
              <a:t>and Common Data Model aware</a:t>
            </a:r>
            <a:endParaRPr lang="en-US" sz="1372" b="1">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Designed for analytics </a:t>
            </a:r>
            <a:r>
              <a:rPr lang="en-US" sz="1372" b="1">
                <a:gradFill>
                  <a:gsLst>
                    <a:gs pos="2917">
                      <a:prstClr val="black"/>
                    </a:gs>
                    <a:gs pos="30000">
                      <a:prstClr val="black"/>
                    </a:gs>
                  </a:gsLst>
                  <a:lin ang="5400000" scaled="0"/>
                </a:gradFill>
                <a:latin typeface="Segoe UI"/>
              </a:rPr>
              <a:t>workloads at any scale</a:t>
            </a:r>
            <a:endParaRPr lang="en-US" sz="2745" b="1">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1619128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60038"/>
            <a:ext cx="9801745" cy="574132"/>
          </a:xfrm>
        </p:spPr>
        <p:txBody>
          <a:bodyPr/>
          <a:lstStyle/>
          <a:p>
            <a:pPr>
              <a:spcBef>
                <a:spcPts val="600"/>
              </a:spcBef>
            </a:pPr>
            <a:r>
              <a:rPr lang="en-US" sz="1765">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Indexed 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5033" y="2407062"/>
            <a:ext cx="6116627" cy="323165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Create indexed view for query</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CREATE INDEXED VIEW </a:t>
            </a:r>
            <a:r>
              <a:rPr lang="en-US" sz="1200" err="1">
                <a:solidFill>
                  <a:srgbClr val="000000"/>
                </a:solidFill>
                <a:latin typeface="Calibri" panose="020F0502020204030204" pitchFamily="34" charset="0"/>
                <a:cs typeface="Calibri" panose="020F0502020204030204" pitchFamily="34" charset="0"/>
              </a:rPr>
              <a:t>nbViewCS</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DISTRIBUTION</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HASH</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cust.sk = sales.sk</a:t>
            </a: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5032" y="2188700"/>
            <a:ext cx="5668773"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Create indexed view with hash distribution on </a:t>
            </a:r>
            <a:r>
              <a:rPr lang="en-US" sz="1400" err="1">
                <a:latin typeface="Segoe UI Semilight" panose="020B0402040204020203" pitchFamily="34" charset="0"/>
                <a:cs typeface="Segoe UI Semilight" panose="020B0402040204020203" pitchFamily="34" charset="0"/>
              </a:rPr>
              <a:t>customer_id</a:t>
            </a:r>
            <a:r>
              <a:rPr lang="en-US" sz="1400">
                <a:latin typeface="Segoe UI Semilight" panose="020B0402040204020203" pitchFamily="34" charset="0"/>
                <a:cs typeface="Segoe UI Semilight" panose="020B0402040204020203" pitchFamily="34" charset="0"/>
              </a:rPr>
              <a:t> column</a:t>
            </a:r>
            <a:endParaRPr lang="en-US" sz="1600">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get year total sales per customer</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dirty="0">
                <a:latin typeface="+mn-lt"/>
                <a:cs typeface="Calibri"/>
              </a:rPr>
              <a:t>Indexed </a:t>
            </a:r>
            <a:r>
              <a:rPr lang="en-US" sz="2353" spc="-15" dirty="0">
                <a:latin typeface="+mn-lt"/>
                <a:cs typeface="Calibri"/>
              </a:rPr>
              <a:t>views </a:t>
            </a:r>
            <a:r>
              <a:rPr lang="en-US" sz="2353" spc="-10" dirty="0">
                <a:latin typeface="+mn-lt"/>
                <a:cs typeface="Calibri"/>
              </a:rPr>
              <a:t>cache </a:t>
            </a:r>
            <a:r>
              <a:rPr lang="en-US" sz="2353" spc="-5" dirty="0">
                <a:latin typeface="+mn-lt"/>
                <a:cs typeface="Calibri"/>
              </a:rPr>
              <a:t>the </a:t>
            </a:r>
            <a:r>
              <a:rPr lang="en-US" sz="2353" spc="-10" dirty="0">
                <a:latin typeface="+mn-lt"/>
                <a:cs typeface="Calibri"/>
              </a:rPr>
              <a:t>schema </a:t>
            </a:r>
            <a:r>
              <a:rPr lang="en-US" sz="2353" spc="-5" dirty="0">
                <a:latin typeface="+mn-lt"/>
                <a:cs typeface="Calibri"/>
              </a:rPr>
              <a:t>and </a:t>
            </a:r>
            <a:r>
              <a:rPr lang="en-US" sz="2353" spc="-20" dirty="0">
                <a:latin typeface="+mn-lt"/>
                <a:cs typeface="Calibri"/>
              </a:rPr>
              <a:t>data </a:t>
            </a:r>
            <a:r>
              <a:rPr lang="en-US" sz="2353" spc="-25" dirty="0">
                <a:latin typeface="+mn-lt"/>
                <a:cs typeface="Calibri"/>
              </a:rPr>
              <a:t>for </a:t>
            </a:r>
            <a:r>
              <a:rPr lang="en-US" sz="2353" spc="-5" dirty="0">
                <a:latin typeface="+mn-lt"/>
                <a:cs typeface="Calibri"/>
              </a:rPr>
              <a:t>a </a:t>
            </a:r>
            <a:r>
              <a:rPr lang="en-US" sz="2353" spc="-10" dirty="0">
                <a:latin typeface="+mn-lt"/>
                <a:cs typeface="Calibri"/>
              </a:rPr>
              <a:t>view </a:t>
            </a:r>
            <a:r>
              <a:rPr lang="en-US" sz="2353" spc="-5" dirty="0">
                <a:latin typeface="+mn-lt"/>
                <a:cs typeface="Calibri"/>
              </a:rPr>
              <a:t>in </a:t>
            </a:r>
            <a:r>
              <a:rPr lang="en-US" sz="2353" spc="-20" dirty="0">
                <a:latin typeface="+mn-lt"/>
                <a:cs typeface="Calibri"/>
              </a:rPr>
              <a:t>DW </a:t>
            </a:r>
            <a:r>
              <a:rPr lang="en-US" sz="2353" spc="-15" dirty="0">
                <a:latin typeface="+mn-lt"/>
                <a:cs typeface="Calibri"/>
              </a:rPr>
              <a:t>remote  </a:t>
            </a:r>
            <a:r>
              <a:rPr lang="en-US" sz="2353" spc="-25" dirty="0">
                <a:latin typeface="+mn-lt"/>
                <a:cs typeface="Calibri"/>
              </a:rPr>
              <a:t>storage. </a:t>
            </a:r>
            <a:r>
              <a:rPr lang="en-US" sz="2353" spc="-10" dirty="0">
                <a:latin typeface="+mn-lt"/>
                <a:cs typeface="Calibri"/>
              </a:rPr>
              <a:t>They </a:t>
            </a:r>
            <a:r>
              <a:rPr lang="en-US" sz="2353" spc="-20" dirty="0">
                <a:latin typeface="+mn-lt"/>
                <a:cs typeface="Calibri"/>
              </a:rPr>
              <a:t>are </a:t>
            </a:r>
            <a:r>
              <a:rPr lang="en-US" sz="2353" spc="-10" dirty="0">
                <a:latin typeface="+mn-lt"/>
                <a:cs typeface="Calibri"/>
              </a:rPr>
              <a:t>useful </a:t>
            </a:r>
            <a:r>
              <a:rPr lang="en-US" sz="2353" spc="-25" dirty="0">
                <a:latin typeface="+mn-lt"/>
                <a:cs typeface="Calibri"/>
              </a:rPr>
              <a:t>for </a:t>
            </a:r>
            <a:r>
              <a:rPr lang="en-US" sz="2353" spc="-15" dirty="0">
                <a:latin typeface="+mn-lt"/>
                <a:cs typeface="Calibri"/>
              </a:rPr>
              <a:t>improving </a:t>
            </a:r>
            <a:r>
              <a:rPr lang="en-US" sz="2353" spc="-5" dirty="0">
                <a:latin typeface="+mn-lt"/>
                <a:cs typeface="Calibri"/>
              </a:rPr>
              <a:t>the </a:t>
            </a:r>
            <a:r>
              <a:rPr lang="en-US" sz="2353" spc="-15" dirty="0">
                <a:latin typeface="+mn-lt"/>
                <a:cs typeface="Calibri"/>
              </a:rPr>
              <a:t>performance </a:t>
            </a:r>
            <a:r>
              <a:rPr lang="en-US" sz="2353" spc="-5" dirty="0">
                <a:latin typeface="+mn-lt"/>
                <a:cs typeface="Calibri"/>
              </a:rPr>
              <a:t>of </a:t>
            </a:r>
            <a:r>
              <a:rPr lang="en-US" sz="2353" dirty="0">
                <a:latin typeface="+mn-lt"/>
                <a:cs typeface="Calibri"/>
              </a:rPr>
              <a:t>‘SELECT’  </a:t>
            </a:r>
            <a:r>
              <a:rPr lang="en-US" sz="2353" spc="-20" dirty="0">
                <a:latin typeface="+mn-lt"/>
                <a:cs typeface="Calibri"/>
              </a:rPr>
              <a:t>statement </a:t>
            </a:r>
            <a:r>
              <a:rPr lang="en-US" sz="2353" spc="-10" dirty="0">
                <a:latin typeface="+mn-lt"/>
                <a:cs typeface="Calibri"/>
              </a:rPr>
              <a:t>queries that </a:t>
            </a:r>
            <a:r>
              <a:rPr lang="en-US" sz="2353" spc="-5" dirty="0">
                <a:latin typeface="+mn-lt"/>
                <a:cs typeface="Calibri"/>
              </a:rPr>
              <a:t>include</a:t>
            </a:r>
            <a:r>
              <a:rPr lang="en-US" sz="2353" spc="105" dirty="0">
                <a:latin typeface="+mn-lt"/>
                <a:cs typeface="Calibri"/>
              </a:rPr>
              <a:t> </a:t>
            </a:r>
            <a:r>
              <a:rPr lang="en-US" sz="2353" spc="-15" dirty="0">
                <a:latin typeface="+mn-lt"/>
                <a:cs typeface="Calibri"/>
              </a:rPr>
              <a:t>aggregations</a:t>
            </a:r>
          </a:p>
          <a:p>
            <a:pPr marL="12063" marR="296488" indent="0" algn="just">
              <a:lnSpc>
                <a:spcPct val="80000"/>
              </a:lnSpc>
              <a:spcBef>
                <a:spcPts val="765"/>
              </a:spcBef>
              <a:buNone/>
              <a:tabLst>
                <a:tab pos="241889" algn="l"/>
              </a:tabLst>
            </a:pPr>
            <a:endParaRPr lang="en-US" sz="2353" dirty="0">
              <a:latin typeface="+mn-lt"/>
              <a:cs typeface="Calibri"/>
            </a:endParaRPr>
          </a:p>
          <a:p>
            <a:pPr marL="241254" marR="436796" indent="-229191" algn="just">
              <a:lnSpc>
                <a:spcPct val="80000"/>
              </a:lnSpc>
              <a:spcBef>
                <a:spcPts val="600"/>
              </a:spcBef>
              <a:buFont typeface="Arial"/>
              <a:buChar char="•"/>
              <a:tabLst>
                <a:tab pos="241889" algn="l"/>
              </a:tabLst>
            </a:pPr>
            <a:r>
              <a:rPr lang="en-US" sz="2353" spc="-25" dirty="0">
                <a:latin typeface="+mn-lt"/>
                <a:cs typeface="Calibri"/>
              </a:rPr>
              <a:t>Indexed </a:t>
            </a:r>
            <a:r>
              <a:rPr lang="en-US" sz="2353" spc="-15" dirty="0">
                <a:latin typeface="+mn-lt"/>
                <a:cs typeface="Calibri"/>
              </a:rPr>
              <a:t>views are automatically updated </a:t>
            </a:r>
            <a:r>
              <a:rPr lang="en-US" sz="2353" spc="-5" dirty="0">
                <a:latin typeface="+mn-lt"/>
                <a:cs typeface="Calibri"/>
              </a:rPr>
              <a:t>when </a:t>
            </a:r>
            <a:r>
              <a:rPr lang="en-US" sz="2353" spc="-20" dirty="0">
                <a:latin typeface="+mn-lt"/>
                <a:cs typeface="Calibri"/>
              </a:rPr>
              <a:t>data </a:t>
            </a:r>
            <a:r>
              <a:rPr lang="en-US" sz="2353" spc="-5" dirty="0">
                <a:latin typeface="+mn-lt"/>
                <a:cs typeface="Calibri"/>
              </a:rPr>
              <a:t>in </a:t>
            </a:r>
            <a:r>
              <a:rPr lang="en-US" sz="2353" spc="-10" dirty="0">
                <a:latin typeface="+mn-lt"/>
                <a:cs typeface="Calibri"/>
              </a:rPr>
              <a:t>underlying  tables </a:t>
            </a:r>
            <a:r>
              <a:rPr lang="en-US" sz="2353" spc="-15" dirty="0">
                <a:latin typeface="+mn-lt"/>
                <a:cs typeface="Calibri"/>
              </a:rPr>
              <a:t>are </a:t>
            </a:r>
            <a:r>
              <a:rPr lang="en-US" sz="2353" spc="-5" dirty="0">
                <a:latin typeface="+mn-lt"/>
                <a:cs typeface="Calibri"/>
              </a:rPr>
              <a:t>changed. This is a </a:t>
            </a:r>
            <a:r>
              <a:rPr lang="en-US" sz="2353" spc="-15" dirty="0">
                <a:latin typeface="+mn-lt"/>
                <a:cs typeface="Calibri"/>
              </a:rPr>
              <a:t>synchronous operation </a:t>
            </a:r>
            <a:r>
              <a:rPr lang="en-US" sz="2353" spc="-10" dirty="0">
                <a:latin typeface="+mn-lt"/>
                <a:cs typeface="Calibri"/>
              </a:rPr>
              <a:t>that </a:t>
            </a:r>
            <a:r>
              <a:rPr lang="en-US" sz="2353" spc="-15" dirty="0">
                <a:latin typeface="+mn-lt"/>
                <a:cs typeface="Calibri"/>
              </a:rPr>
              <a:t>occurs </a:t>
            </a:r>
            <a:r>
              <a:rPr lang="en-US" sz="2353" spc="-5" dirty="0">
                <a:latin typeface="+mn-lt"/>
                <a:cs typeface="Calibri"/>
              </a:rPr>
              <a:t>as  </a:t>
            </a:r>
            <a:r>
              <a:rPr lang="en-US" sz="2353" spc="-10" dirty="0">
                <a:latin typeface="+mn-lt"/>
                <a:cs typeface="Calibri"/>
              </a:rPr>
              <a:t>soon </a:t>
            </a:r>
            <a:r>
              <a:rPr lang="en-US" sz="2353" spc="-5" dirty="0">
                <a:latin typeface="+mn-lt"/>
                <a:cs typeface="Calibri"/>
              </a:rPr>
              <a:t>as the </a:t>
            </a:r>
            <a:r>
              <a:rPr lang="en-US" sz="2353" spc="-20" dirty="0">
                <a:latin typeface="+mn-lt"/>
                <a:cs typeface="Calibri"/>
              </a:rPr>
              <a:t>data </a:t>
            </a:r>
            <a:r>
              <a:rPr lang="en-US" sz="2353" spc="-5" dirty="0">
                <a:latin typeface="+mn-lt"/>
                <a:cs typeface="Calibri"/>
              </a:rPr>
              <a:t>is</a:t>
            </a:r>
            <a:r>
              <a:rPr lang="en-US" sz="2353" spc="65" dirty="0">
                <a:latin typeface="+mn-lt"/>
                <a:cs typeface="Calibri"/>
              </a:rPr>
              <a:t> </a:t>
            </a:r>
            <a:r>
              <a:rPr lang="en-US" sz="2353" spc="-10" dirty="0">
                <a:latin typeface="+mn-lt"/>
                <a:cs typeface="Calibri"/>
              </a:rPr>
              <a:t>changed.</a:t>
            </a:r>
          </a:p>
          <a:p>
            <a:pPr marL="12063" marR="436796" indent="0" algn="just">
              <a:lnSpc>
                <a:spcPct val="80000"/>
              </a:lnSpc>
              <a:spcBef>
                <a:spcPts val="600"/>
              </a:spcBef>
              <a:buNone/>
              <a:tabLst>
                <a:tab pos="241889" algn="l"/>
              </a:tabLst>
            </a:pPr>
            <a:endParaRPr lang="en-US" sz="2353" dirty="0">
              <a:latin typeface="+mn-lt"/>
              <a:cs typeface="Calibri"/>
            </a:endParaRPr>
          </a:p>
          <a:p>
            <a:pPr marL="241254" marR="98406" indent="-229191">
              <a:lnSpc>
                <a:spcPts val="2690"/>
              </a:lnSpc>
              <a:spcBef>
                <a:spcPts val="574"/>
              </a:spcBef>
              <a:buFont typeface="Arial"/>
              <a:buChar char="•"/>
              <a:tabLst>
                <a:tab pos="241889" algn="l"/>
              </a:tabLst>
            </a:pPr>
            <a:r>
              <a:rPr lang="en-US" sz="2353" spc="-10" dirty="0">
                <a:latin typeface="+mn-lt"/>
                <a:cs typeface="Calibri"/>
              </a:rPr>
              <a:t>The auto caching </a:t>
            </a:r>
            <a:r>
              <a:rPr lang="en-US" sz="2353" spc="-5" dirty="0">
                <a:latin typeface="+mn-lt"/>
                <a:cs typeface="Calibri"/>
              </a:rPr>
              <a:t>functionality </a:t>
            </a:r>
            <a:r>
              <a:rPr lang="en-US" sz="2353" spc="-10" dirty="0">
                <a:latin typeface="+mn-lt"/>
                <a:cs typeface="Calibri"/>
              </a:rPr>
              <a:t>allows Synapse </a:t>
            </a:r>
            <a:r>
              <a:rPr lang="en-US" sz="2353" spc="-5" dirty="0">
                <a:latin typeface="+mn-lt"/>
                <a:cs typeface="Calibri"/>
              </a:rPr>
              <a:t>Query </a:t>
            </a:r>
            <a:r>
              <a:rPr lang="en-US" sz="2353" spc="-15" dirty="0">
                <a:latin typeface="+mn-lt"/>
                <a:cs typeface="Calibri"/>
              </a:rPr>
              <a:t>Optimizer </a:t>
            </a:r>
            <a:r>
              <a:rPr lang="en-US" sz="2353" spc="-20" dirty="0">
                <a:latin typeface="+mn-lt"/>
                <a:cs typeface="Calibri"/>
              </a:rPr>
              <a:t>to  </a:t>
            </a:r>
            <a:r>
              <a:rPr lang="en-US" sz="2353" spc="-10" dirty="0">
                <a:latin typeface="+mn-lt"/>
                <a:cs typeface="Calibri"/>
              </a:rPr>
              <a:t>consider using </a:t>
            </a:r>
            <a:r>
              <a:rPr lang="en-US" sz="2353" spc="-25" dirty="0">
                <a:latin typeface="+mn-lt"/>
                <a:cs typeface="Calibri"/>
              </a:rPr>
              <a:t>indexed </a:t>
            </a:r>
            <a:r>
              <a:rPr lang="en-US" sz="2353" spc="-10" dirty="0">
                <a:latin typeface="+mn-lt"/>
                <a:cs typeface="Calibri"/>
              </a:rPr>
              <a:t>view </a:t>
            </a:r>
            <a:r>
              <a:rPr lang="en-US" sz="2353" spc="-15" dirty="0">
                <a:latin typeface="+mn-lt"/>
                <a:cs typeface="Calibri"/>
              </a:rPr>
              <a:t>even </a:t>
            </a:r>
            <a:r>
              <a:rPr lang="en-US" sz="2353" spc="-5" dirty="0">
                <a:latin typeface="+mn-lt"/>
                <a:cs typeface="Calibri"/>
              </a:rPr>
              <a:t>if </a:t>
            </a:r>
            <a:r>
              <a:rPr lang="en-US" sz="2353" spc="-10" dirty="0">
                <a:latin typeface="+mn-lt"/>
                <a:cs typeface="Calibri"/>
              </a:rPr>
              <a:t>the view </a:t>
            </a:r>
            <a:r>
              <a:rPr lang="en-US" sz="2353" spc="-5" dirty="0">
                <a:latin typeface="+mn-lt"/>
                <a:cs typeface="Calibri"/>
              </a:rPr>
              <a:t>is </a:t>
            </a:r>
            <a:r>
              <a:rPr lang="en-US" sz="2353" spc="-10" dirty="0">
                <a:latin typeface="+mn-lt"/>
                <a:cs typeface="Calibri"/>
              </a:rPr>
              <a:t>not </a:t>
            </a:r>
            <a:r>
              <a:rPr lang="en-US" sz="2353" spc="-20" dirty="0">
                <a:latin typeface="+mn-lt"/>
                <a:cs typeface="Calibri"/>
              </a:rPr>
              <a:t>referenced </a:t>
            </a:r>
            <a:r>
              <a:rPr lang="en-US" sz="2353" spc="-5" dirty="0">
                <a:latin typeface="+mn-lt"/>
                <a:cs typeface="Calibri"/>
              </a:rPr>
              <a:t>in the  </a:t>
            </a:r>
            <a:r>
              <a:rPr lang="en-US" sz="2353" spc="-35" dirty="0">
                <a:latin typeface="+mn-lt"/>
                <a:cs typeface="Calibri"/>
              </a:rPr>
              <a:t>query</a:t>
            </a:r>
          </a:p>
          <a:p>
            <a:pPr marL="12063" marR="98406" indent="0">
              <a:lnSpc>
                <a:spcPts val="2690"/>
              </a:lnSpc>
              <a:spcBef>
                <a:spcPts val="574"/>
              </a:spcBef>
              <a:buNone/>
              <a:tabLst>
                <a:tab pos="241889" algn="l"/>
              </a:tabLst>
            </a:pPr>
            <a:endParaRPr lang="en-US" sz="2353" dirty="0">
              <a:latin typeface="+mn-lt"/>
              <a:cs typeface="Calibri"/>
            </a:endParaRPr>
          </a:p>
          <a:p>
            <a:pPr marL="241254" marR="5079" indent="-229191">
              <a:lnSpc>
                <a:spcPts val="3019"/>
              </a:lnSpc>
              <a:spcBef>
                <a:spcPts val="1010"/>
              </a:spcBef>
              <a:buFont typeface="Arial"/>
              <a:buChar char="•"/>
              <a:tabLst>
                <a:tab pos="241889" algn="l"/>
              </a:tabLst>
            </a:pPr>
            <a:r>
              <a:rPr lang="en-US" sz="2353" spc="-10" dirty="0">
                <a:latin typeface="+mn-lt"/>
                <a:cs typeface="Calibri"/>
              </a:rPr>
              <a:t>Supported </a:t>
            </a:r>
            <a:r>
              <a:rPr lang="en-US" sz="2353" spc="-15" dirty="0">
                <a:latin typeface="+mn-lt"/>
                <a:cs typeface="Calibri"/>
              </a:rPr>
              <a:t>aggregations: </a:t>
            </a:r>
            <a:r>
              <a:rPr lang="en-US" sz="2353" spc="-5" dirty="0">
                <a:latin typeface="+mn-lt"/>
                <a:cs typeface="Calibri"/>
              </a:rPr>
              <a:t>MAX, MIN, </a:t>
            </a:r>
            <a:r>
              <a:rPr lang="en-US" sz="2353" spc="-45" dirty="0">
                <a:latin typeface="+mn-lt"/>
                <a:cs typeface="Calibri"/>
              </a:rPr>
              <a:t>AVG, </a:t>
            </a:r>
            <a:r>
              <a:rPr lang="en-US" sz="2353" spc="-60" dirty="0">
                <a:latin typeface="+mn-lt"/>
                <a:cs typeface="Calibri"/>
              </a:rPr>
              <a:t>COUNT, </a:t>
            </a:r>
            <a:r>
              <a:rPr lang="en-US" sz="2353" spc="-10" dirty="0">
                <a:latin typeface="+mn-lt"/>
                <a:cs typeface="Calibri"/>
              </a:rPr>
              <a:t>COUNT_BIG, SUM,  </a:t>
            </a:r>
            <a:r>
              <a:rPr lang="en-US" sz="2353" spc="-40" dirty="0">
                <a:latin typeface="+mn-lt"/>
                <a:cs typeface="Calibri"/>
              </a:rPr>
              <a:t>VAR,</a:t>
            </a:r>
            <a:r>
              <a:rPr lang="en-US" sz="2353" spc="10" dirty="0">
                <a:latin typeface="+mn-lt"/>
                <a:cs typeface="Calibri"/>
              </a:rPr>
              <a:t> </a:t>
            </a:r>
            <a:r>
              <a:rPr lang="en-US" sz="2353" spc="-15" dirty="0">
                <a:latin typeface="+mn-lt"/>
                <a:cs typeface="Calibri"/>
              </a:rPr>
              <a:t>STDEV</a:t>
            </a:r>
            <a:endParaRPr lang="en-US" sz="2353" dirty="0">
              <a:latin typeface="+mn-lt"/>
              <a:cs typeface="Calibri"/>
            </a:endParaRPr>
          </a:p>
          <a:p>
            <a:endParaRPr lang="en-US" sz="2353" dirty="0">
              <a:latin typeface="+mn-lt"/>
            </a:endParaRPr>
          </a:p>
        </p:txBody>
      </p:sp>
    </p:spTree>
  </p:cSld>
  <p:clrMapOvr>
    <a:masterClrMapping/>
  </p:clrMapOvr>
  <p:transition>
    <p:fade/>
  </p:transition>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9509886" cy="1358770"/>
          </a:xfrm>
        </p:spPr>
        <p:txBody>
          <a:bodyPr/>
          <a:lstStyle/>
          <a:p>
            <a:r>
              <a:rPr lang="en-US" sz="1961">
                <a:solidFill>
                  <a:schemeClr val="tx2"/>
                </a:solidFill>
              </a:rPr>
              <a:t>Overview</a:t>
            </a:r>
          </a:p>
          <a:p>
            <a:r>
              <a:rPr lang="en-US" sz="1765">
                <a:latin typeface="+mn-lt"/>
              </a:rPr>
              <a:t>Queries against tables with ordered </a:t>
            </a:r>
            <a:r>
              <a:rPr lang="en-US" sz="1765" err="1">
                <a:latin typeface="+mn-lt"/>
              </a:rPr>
              <a:t>columnstore</a:t>
            </a:r>
            <a:r>
              <a:rPr lang="en-US" sz="1765">
                <a:latin typeface="+mn-lt"/>
              </a:rPr>
              <a:t> segments can take advantage of improved segment elimination to drastically reduce the time needed to service a query.</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379182" y="2668446"/>
            <a:ext cx="5661146" cy="1076552"/>
          </a:xfrm>
          <a:prstGeom prst="rect">
            <a:avLst/>
          </a:prstGeom>
          <a:ln>
            <a:solidFill>
              <a:schemeClr val="bg1">
                <a:lumMod val="85000"/>
              </a:schemeClr>
            </a:solidFill>
          </a:ln>
        </p:spPr>
        <p:txBody>
          <a:bodyPr wrap="square">
            <a:spAutoFit/>
          </a:bodyPr>
          <a:lstStyle/>
          <a:p>
            <a:pPr defTabSz="914225">
              <a:spcAft>
                <a:spcPts val="600"/>
              </a:spcAft>
              <a:defRPr/>
            </a:pP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b="1">
                <a:solidFill>
                  <a:srgbClr val="008000"/>
                </a:solidFill>
                <a:latin typeface="Calibri" panose="020F0502020204030204" pitchFamily="34" charset="0"/>
                <a:cs typeface="Calibri" panose="020F0502020204030204" pitchFamily="34" charset="0"/>
              </a:rPr>
              <a:t>-- Insert data into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INSERT INTO </a:t>
            </a:r>
            <a:r>
              <a:rPr lang="en-US" sz="12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2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VALUES</a:t>
            </a:r>
            <a:r>
              <a:rPr lang="en-US" sz="1200">
                <a:solidFill>
                  <a:srgbClr val="000000">
                    <a:lumMod val="95000"/>
                    <a:lumOff val="5000"/>
                  </a:srgbClr>
                </a:solidFill>
                <a:latin typeface="Calibri" panose="020F0502020204030204" pitchFamily="34" charset="0"/>
                <a:cs typeface="Calibri" panose="020F0502020204030204" pitchFamily="34" charset="0"/>
              </a:rPr>
              <a:t> (1, </a:t>
            </a:r>
            <a:r>
              <a:rPr lang="en-US" sz="1200">
                <a:solidFill>
                  <a:srgbClr val="FF0000"/>
                </a:solidFill>
                <a:latin typeface="Calibri" panose="020F0502020204030204" pitchFamily="34" charset="0"/>
                <a:cs typeface="Calibri" panose="020F0502020204030204" pitchFamily="34" charset="0"/>
              </a:rPr>
              <a:t>'01-01-2019','Dave’, 'UK'</a:t>
            </a:r>
            <a:r>
              <a:rPr lang="en-US" sz="1200">
                <a:solidFill>
                  <a:srgbClr val="000000">
                    <a:lumMod val="95000"/>
                    <a:lumOff val="5000"/>
                  </a:srgbClr>
                </a:solidFill>
                <a:latin typeface="Calibri" panose="020F0502020204030204" pitchFamily="34" charset="0"/>
                <a:cs typeface="Calibri" panose="020F0502020204030204" pitchFamily="34" charset="0"/>
              </a:rPr>
              <a:t>)</a:t>
            </a:r>
            <a:endParaRPr lang="en-US" sz="12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736279" y="2775053"/>
            <a:ext cx="4876109" cy="3994759"/>
          </a:xfrm>
          <a:prstGeom prst="rect">
            <a:avLst/>
          </a:prstGeom>
        </p:spPr>
        <p:txBody>
          <a:bodyPr wrap="square">
            <a:spAutoFit/>
          </a:bodyPr>
          <a:lstStyle/>
          <a:p>
            <a:pPr>
              <a:spcAft>
                <a:spcPts val="600"/>
              </a:spcAft>
              <a:defRPr/>
            </a:pPr>
            <a:r>
              <a:rPr lang="en-US" sz="1200" b="1">
                <a:solidFill>
                  <a:srgbClr val="008000"/>
                </a:solidFill>
                <a:latin typeface="Calibri" panose="020F0502020204030204" pitchFamily="34" charset="0"/>
                <a:cs typeface="Calibri" panose="020F0502020204030204" pitchFamily="34" charset="0"/>
              </a:rPr>
              <a:t>-- Create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a:t>
            </a:r>
            <a:endParaRPr lang="en-US" sz="1200" b="1">
              <a:solidFill>
                <a:srgbClr val="000000"/>
              </a:solidFill>
              <a:latin typeface="Calibri" panose="020F0502020204030204" pitchFamily="34" charset="0"/>
              <a:cs typeface="Calibri" panose="020F0502020204030204" pitchFamily="34" charset="0"/>
            </a:endParaRPr>
          </a:p>
          <a:p>
            <a:pPr>
              <a:spcAft>
                <a:spcPts val="600"/>
              </a:spcAft>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TABLE</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sortedOrderTable</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000000"/>
                </a:solidFill>
                <a:latin typeface="Calibri" panose="020F0502020204030204" pitchFamily="34" charset="0"/>
                <a:cs typeface="Calibri" panose="020F0502020204030204" pitchFamily="34" charset="0"/>
              </a:rPr>
              <a:t> NOT NULL</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Date     </a:t>
            </a:r>
            <a:r>
              <a:rPr lang="en-US" sz="1200" err="1">
                <a:solidFill>
                  <a:srgbClr val="0000FF"/>
                </a:solidFill>
                <a:latin typeface="Calibri" panose="020F0502020204030204" pitchFamily="34" charset="0"/>
                <a:cs typeface="Calibri" panose="020F0502020204030204" pitchFamily="34" charset="0"/>
              </a:rPr>
              <a:t>DATE</a:t>
            </a:r>
            <a:r>
              <a:rPr lang="en-US" sz="12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200">
                <a:solidFill>
                  <a:srgbClr val="000000"/>
                </a:solidFill>
                <a:latin typeface="Calibri" panose="020F0502020204030204" pitchFamily="34" charset="0"/>
                <a:cs typeface="Calibri" panose="020F0502020204030204" pitchFamily="34" charset="0"/>
              </a:rPr>
              <a:t>    Name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Country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WITH</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FF"/>
                </a:solidFill>
                <a:latin typeface="Calibri" panose="020F0502020204030204" pitchFamily="34" charset="0"/>
                <a:cs typeface="Calibri" panose="020F0502020204030204" pitchFamily="34" charset="0"/>
              </a:rPr>
              <a:t>  CLUSTERED COLUMNSTORE INDEX 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b="1">
                <a:solidFill>
                  <a:srgbClr val="008000"/>
                </a:solidFill>
                <a:latin typeface="Calibri" panose="020F0502020204030204" pitchFamily="34" charset="0"/>
                <a:cs typeface="Calibri" panose="020F0502020204030204" pitchFamily="34" charset="0"/>
              </a:rPr>
              <a:t>-- Create Clustered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200">
                <a:solidFill>
                  <a:srgbClr val="0000FF"/>
                </a:solidFill>
                <a:latin typeface="Calibri" panose="020F0502020204030204" pitchFamily="34" charset="0"/>
                <a:cs typeface="Calibri" panose="020F0502020204030204" pitchFamily="34" charset="0"/>
              </a:rPr>
              <a:t>CREATE CLUSTERED COLUMNSTORE INDEX </a:t>
            </a:r>
            <a:r>
              <a:rPr lang="en-US" sz="1200" err="1">
                <a:solidFill>
                  <a:srgbClr val="000000"/>
                </a:solidFill>
                <a:latin typeface="Calibri" panose="020F0502020204030204" pitchFamily="34" charset="0"/>
                <a:cs typeface="Calibri" panose="020F0502020204030204" pitchFamily="34" charset="0"/>
              </a:rPr>
              <a:t>cciOrderId</a:t>
            </a:r>
            <a:r>
              <a:rPr lang="en-US" sz="1200">
                <a:solidFill>
                  <a:srgbClr val="0000FF"/>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ON </a:t>
            </a:r>
            <a:r>
              <a:rPr lang="en-US" sz="12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200">
                <a:solidFill>
                  <a:srgbClr val="000000">
                    <a:lumMod val="95000"/>
                    <a:lumOff val="5000"/>
                  </a:srgbClr>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3020250"/>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577379" y="2082051"/>
            <a:ext cx="2813138" cy="1730124"/>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T-SQL Querying </a:t>
            </a:r>
          </a:p>
          <a:p>
            <a:pPr marL="285695" lvl="4" indent="-285695" defTabSz="914016">
              <a:lnSpc>
                <a:spcPct val="110000"/>
              </a:lnSpc>
              <a:spcAft>
                <a:spcPts val="1000"/>
              </a:spcAft>
              <a:buFont typeface="Arial" panose="020B0604020202020204" pitchFamily="34" charset="0"/>
              <a:buChar char="•"/>
              <a:defRPr/>
            </a:pPr>
            <a:r>
              <a:rPr lang="en-US" sz="1961">
                <a:latin typeface="Segoe UI"/>
              </a:rPr>
              <a:t>Windowing aggregates</a:t>
            </a:r>
          </a:p>
          <a:p>
            <a:pPr marL="285695" lvl="4" indent="-285695" defTabSz="914016">
              <a:lnSpc>
                <a:spcPct val="110000"/>
              </a:lnSpc>
              <a:spcAft>
                <a:spcPts val="1000"/>
              </a:spcAft>
              <a:buFont typeface="Arial" panose="020B0604020202020204" pitchFamily="34" charset="0"/>
              <a:buChar char="•"/>
              <a:defRPr/>
            </a:pPr>
            <a:r>
              <a:rPr lang="en-US" sz="1961">
                <a:latin typeface="Segoe UI"/>
              </a:rPr>
              <a:t>Approximate execution (</a:t>
            </a:r>
            <a:r>
              <a:rPr lang="en-US" sz="1961" err="1">
                <a:latin typeface="Segoe UI"/>
              </a:rPr>
              <a:t>Hyperloglog</a:t>
            </a:r>
            <a:r>
              <a:rPr lang="en-US" sz="1961">
                <a:latin typeface="Segoe UI"/>
              </a:rPr>
              <a:t>)</a:t>
            </a:r>
          </a:p>
          <a:p>
            <a:pPr marL="285695" lvl="4" indent="-285695">
              <a:lnSpc>
                <a:spcPct val="110000"/>
              </a:lnSpc>
              <a:spcAft>
                <a:spcPts val="1000"/>
              </a:spcAft>
              <a:buFont typeface="Arial" panose="020B0604020202020204" pitchFamily="34" charset="0"/>
              <a:buChar char="•"/>
              <a:defRPr/>
            </a:pPr>
            <a:r>
              <a:rPr lang="fr-FR" sz="1961"/>
              <a:t>JSON data support </a:t>
            </a:r>
          </a:p>
          <a:p>
            <a:pPr marL="285695" lvl="4" indent="-285695" defTabSz="914016">
              <a:lnSpc>
                <a:spcPct val="110000"/>
              </a:lnSpc>
              <a:spcAft>
                <a:spcPts val="1000"/>
              </a:spcAft>
              <a:buFont typeface="Arial" panose="020B0604020202020204" pitchFamily="34" charset="0"/>
              <a:buChar char="•"/>
              <a:defRPr/>
            </a:pPr>
            <a:endParaRPr lang="en-US" sz="1961">
              <a:latin typeface="Segoe UI"/>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194537" y="2053145"/>
            <a:ext cx="3959210" cy="345374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Advanced storage system</a:t>
            </a:r>
          </a:p>
          <a:p>
            <a:pPr marL="285695" lvl="4" indent="-285695">
              <a:lnSpc>
                <a:spcPct val="110000"/>
              </a:lnSpc>
              <a:spcAft>
                <a:spcPts val="1000"/>
              </a:spcAft>
              <a:buFont typeface="Arial" panose="020B0604020202020204" pitchFamily="34" charset="0"/>
              <a:buChar char="•"/>
              <a:defRPr/>
            </a:pPr>
            <a:r>
              <a:rPr lang="fr-FR" sz="1961" err="1"/>
              <a:t>Columnstore</a:t>
            </a:r>
            <a:r>
              <a:rPr lang="fr-FR" sz="1961"/>
              <a:t> Indexes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 partitions</a:t>
            </a:r>
          </a:p>
          <a:p>
            <a:pPr marL="285695" lvl="4" indent="-285695" defTabSz="914016">
              <a:lnSpc>
                <a:spcPct val="110000"/>
              </a:lnSpc>
              <a:spcAft>
                <a:spcPts val="1000"/>
              </a:spcAft>
              <a:buFont typeface="Arial" panose="020B0604020202020204" pitchFamily="34" charset="0"/>
              <a:buChar char="•"/>
              <a:defRPr/>
            </a:pPr>
            <a:r>
              <a:rPr lang="fr-FR" sz="1961">
                <a:latin typeface="Segoe UI"/>
              </a:rPr>
              <a:t>Distributed tables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Isolation modes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Materialized</a:t>
            </a:r>
            <a:r>
              <a:rPr lang="fr-FR" sz="1961">
                <a:latin typeface="Segoe UI"/>
              </a:rPr>
              <a:t> </a:t>
            </a:r>
            <a:r>
              <a:rPr lang="fr-FR" sz="1961" err="1">
                <a:latin typeface="Segoe UI"/>
              </a:rPr>
              <a:t>Views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Nonclustered</a:t>
            </a:r>
            <a:r>
              <a:rPr lang="fr-FR" sz="1961">
                <a:latin typeface="Segoe UI"/>
              </a:rPr>
              <a:t> Indexes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Result</a:t>
            </a:r>
            <a:r>
              <a:rPr lang="fr-FR" sz="1961">
                <a:latin typeface="Segoe UI"/>
              </a:rPr>
              <a:t>-set </a:t>
            </a:r>
            <a:r>
              <a:rPr lang="fr-FR" sz="1961" err="1">
                <a:latin typeface="Segoe UI"/>
              </a:rPr>
              <a:t>caching</a:t>
            </a:r>
            <a:endParaRPr lang="fr-FR" sz="1961">
              <a:latin typeface="Segoe UI"/>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814148" y="2053144"/>
            <a:ext cx="4281530" cy="3265259"/>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Complete SQL object model</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Views</a:t>
            </a:r>
            <a:r>
              <a:rPr lang="fr-FR" sz="1961">
                <a:latin typeface="Segoe UI"/>
              </a:rPr>
              <a:t> </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Stored</a:t>
            </a:r>
            <a:r>
              <a:rPr lang="fr-FR" sz="1961">
                <a:latin typeface="Segoe UI"/>
              </a:rPr>
              <a:t> </a:t>
            </a:r>
            <a:r>
              <a:rPr lang="fr-FR" sz="1961" err="1">
                <a:latin typeface="Segoe UI"/>
              </a:rPr>
              <a:t>procedures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Functions</a:t>
            </a:r>
            <a:r>
              <a:rPr lang="fr-FR" sz="1961">
                <a:latin typeface="Segoe UI"/>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6413" y="345661"/>
            <a:ext cx="1270582" cy="1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12621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1245"/>
            <a:ext cx="6796924" cy="844727"/>
          </a:xfrm>
        </p:spPr>
        <p:txBody>
          <a:bodyPr/>
          <a:lstStyle/>
          <a:p>
            <a:r>
              <a:rPr lang="en-US">
                <a:cs typeface="Segoe UI"/>
              </a:rPr>
              <a:t>Hands-On Build Activity: </a:t>
            </a:r>
            <a:br>
              <a:rPr lang="en-US">
                <a:cs typeface="Segoe UI"/>
              </a:rPr>
            </a:br>
            <a:r>
              <a:rPr lang="en-US">
                <a:cs typeface="Segoe UI"/>
              </a:rPr>
              <a:t>Data Warehouse Optimization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optimize the data warehouse table configuration and understand the impact on query performance</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C4B760ED-A82A-49D5-9D0B-2D28C094BC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425533485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1811666"/>
            <a:ext cx="9144000" cy="977575"/>
          </a:xfrm>
        </p:spPr>
        <p:txBody>
          <a:bodyPr/>
          <a:lstStyle/>
          <a:p>
            <a:r>
              <a:rPr lang="en-US" dirty="0"/>
              <a:t>Lab: individual lab exercise</a:t>
            </a:r>
            <a:br>
              <a:rPr lang="en-US" dirty="0"/>
            </a:br>
            <a:r>
              <a:rPr lang="en-US" dirty="0"/>
              <a:t>Data Warehouse Optimization Part 2</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4913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68</a:t>
            </a:fld>
            <a:endParaRPr lang="en-US"/>
          </a:p>
        </p:txBody>
      </p:sp>
    </p:spTree>
    <p:extLst>
      <p:ext uri="{BB962C8B-B14F-4D97-AF65-F5344CB8AC3E}">
        <p14:creationId xmlns:p14="http://schemas.microsoft.com/office/powerpoint/2010/main" val="282859046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5878"/>
            <a:ext cx="6797888" cy="422417"/>
          </a:xfrm>
        </p:spPr>
        <p:txBody>
          <a:bodyPr/>
          <a:lstStyle/>
          <a:p>
            <a:r>
              <a:rPr lang="en-US">
                <a:cs typeface="Segoe UI"/>
              </a:rPr>
              <a:t>Breakout Activity: Security</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49708"/>
            <a:ext cx="6065474" cy="297850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apply security concepts including row level security, object level security, column level security, sensitive data discovery and classification and access controls to a customer scenario.</a:t>
            </a:r>
            <a:endParaRPr lang="en-US" sz="1765"/>
          </a:p>
          <a:p>
            <a:endParaRPr lang="en-US" sz="1765" b="1"/>
          </a:p>
          <a:p>
            <a:r>
              <a:rPr lang="en-US" sz="1400" b="1"/>
              <a:t>What you will be doing: </a:t>
            </a:r>
            <a:r>
              <a:rPr lang="en-US" sz="1400"/>
              <a:t> Within your </a:t>
            </a:r>
            <a:r>
              <a:rPr lang="en-US" sz="1400" b="1"/>
              <a:t>breakout group in Teams</a:t>
            </a:r>
            <a:r>
              <a:rPr lang="en-US" sz="1400"/>
              <a:t>, you will collaborate with your peers on a </a:t>
            </a:r>
            <a:r>
              <a:rPr lang="en-US" sz="1400" b="1"/>
              <a:t>shared whiteboard</a:t>
            </a:r>
            <a:r>
              <a:rPr lang="en-US" sz="1400"/>
              <a:t>. </a:t>
            </a:r>
            <a:r>
              <a:rPr lang="en-US" sz="1400">
                <a:ea typeface="+mn-lt"/>
                <a:cs typeface="+mn-lt"/>
              </a:rPr>
              <a:t>As a team, you will review WWI requirements provided in student guide. Students will open the whiteboard and as a team answer the provided challenge questions. The questions will be pre-loaded into the whiteboard. </a:t>
            </a:r>
            <a:endParaRPr lang="en-US" sz="1400">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917118"/>
            <a:ext cx="6346401"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pic>
        <p:nvPicPr>
          <p:cNvPr id="5" name="Picture 11" descr="A person sitting at a desk with a computer monitor&#10;&#10;Description generated with very high confidence">
            <a:extLst>
              <a:ext uri="{FF2B5EF4-FFF2-40B4-BE49-F238E27FC236}">
                <a16:creationId xmlns:a16="http://schemas.microsoft.com/office/drawing/2014/main" id="{79A2C457-9E40-40DB-9E82-735A3B8CDE44}"/>
              </a:ext>
            </a:extLst>
          </p:cNvPr>
          <p:cNvPicPr>
            <a:picLocks noChangeAspect="1"/>
          </p:cNvPicPr>
          <p:nvPr/>
        </p:nvPicPr>
        <p:blipFill rotWithShape="1">
          <a:blip r:embed="rId4"/>
          <a:srcRect l="2779" t="728" r="45067" b="-728"/>
          <a:stretch/>
        </p:blipFill>
        <p:spPr>
          <a:xfrm>
            <a:off x="-36186" y="-4350"/>
            <a:ext cx="5429463" cy="6912151"/>
          </a:xfrm>
          <a:prstGeom prst="rect">
            <a:avLst/>
          </a:prstGeom>
        </p:spPr>
      </p:pic>
    </p:spTree>
    <p:extLst>
      <p:ext uri="{BB962C8B-B14F-4D97-AF65-F5344CB8AC3E}">
        <p14:creationId xmlns:p14="http://schemas.microsoft.com/office/powerpoint/2010/main" val="13631763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What is the primary factor for Azure Synapse winning a POC?</a:t>
            </a:r>
          </a:p>
          <a:p>
            <a:endParaRPr lang="en-US" dirty="0"/>
          </a:p>
          <a:p>
            <a:r>
              <a:rPr lang="en-US" dirty="0"/>
              <a:t>What about losing a POC?</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a whiteboard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Load the whiteboard and 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1322878"/>
            <a:ext cx="9144000" cy="1466363"/>
          </a:xfrm>
        </p:spPr>
        <p:txBody>
          <a:bodyPr/>
          <a:lstStyle/>
          <a:p>
            <a:r>
              <a:rPr lang="en-US" dirty="0"/>
              <a:t>Activity: group-based whiteboard exercise</a:t>
            </a:r>
            <a:br>
              <a:rPr lang="en-US" dirty="0"/>
            </a:br>
            <a:r>
              <a:rPr lang="en-US" dirty="0"/>
              <a:t>Security</a:t>
            </a:r>
            <a:br>
              <a:rPr lang="en-US" dirty="0"/>
            </a:br>
            <a:endParaRPr lang="en-US" dirty="0"/>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4A128903-F284-4D4D-B2D5-86511CA7695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04: Security</a:t>
            </a:r>
          </a:p>
          <a:p>
            <a:r>
              <a:rPr lang="en-US" sz="1400" dirty="0">
                <a:solidFill>
                  <a:schemeClr val="tx2"/>
                </a:solidFill>
                <a:cs typeface="Segoe UI" pitchFamily="34" charset="0"/>
              </a:rPr>
              <a:t>https://github.com/solliancenet/data-ai-partner-bootcamp/</a:t>
            </a:r>
          </a:p>
        </p:txBody>
      </p:sp>
      <p:sp>
        <p:nvSpPr>
          <p:cNvPr id="26" name="Rectangle 25">
            <a:extLst>
              <a:ext uri="{FF2B5EF4-FFF2-40B4-BE49-F238E27FC236}">
                <a16:creationId xmlns:a16="http://schemas.microsoft.com/office/drawing/2014/main" id="{AAB99946-AE35-42A8-B347-D1A0AD56F1C6}"/>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151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dirty="0">
                  <a:solidFill>
                    <a:srgbClr val="002050"/>
                  </a:solidFill>
                </a:rPr>
                <a:t>Long 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longer 1 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71</a:t>
            </a:fld>
            <a:endParaRPr lang="en-US"/>
          </a:p>
        </p:txBody>
      </p:sp>
    </p:spTree>
    <p:extLst>
      <p:ext uri="{BB962C8B-B14F-4D97-AF65-F5344CB8AC3E}">
        <p14:creationId xmlns:p14="http://schemas.microsoft.com/office/powerpoint/2010/main" val="118033731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Security</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practice and be able to articulate several security-related steps that cover an end-to-end security story for Azure Synapse Analytics.</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DE30C88-1B6F-4672-941B-ED6D171DC8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20599435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1811666"/>
            <a:ext cx="9144000" cy="977575"/>
          </a:xfrm>
        </p:spPr>
        <p:txBody>
          <a:bodyPr/>
          <a:lstStyle/>
          <a:p>
            <a:r>
              <a:rPr lang="en-US" dirty="0"/>
              <a:t>Lab: individual lab exercise</a:t>
            </a:r>
            <a:br>
              <a:rPr lang="en-US" dirty="0"/>
            </a:br>
            <a:r>
              <a:rPr lang="en-US" dirty="0"/>
              <a:t>Security</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74639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B04560-A0E0-E84A-8D87-1E52A3FECB76}"/>
              </a:ext>
            </a:extLst>
          </p:cNvPr>
          <p:cNvSpPr/>
          <p:nvPr/>
        </p:nvSpPr>
        <p:spPr>
          <a:xfrm>
            <a:off x="1201488" y="1578384"/>
            <a:ext cx="8114131"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512862" y="1034670"/>
            <a:ext cx="1377251"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1850982" y="812043"/>
            <a:ext cx="9116468"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2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594355" y="987198"/>
            <a:ext cx="1377251"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1009723" y="2194167"/>
            <a:ext cx="8846643" cy="2551815"/>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a:t>
            </a:r>
            <a:r>
              <a:rPr lang="en-US" sz="2800">
                <a:solidFill>
                  <a:srgbClr val="203C66"/>
                </a:solidFill>
              </a:rPr>
              <a:t>: </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Implement optimization strategizes for the data warehouse using SQL based approached in Azure Synapse Analytics.​</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Apply security concepts including row level security, object level security, column level security, sensitive data discovery and classification and access controls to a customer scenario</a:t>
            </a:r>
          </a:p>
        </p:txBody>
      </p:sp>
      <p:sp>
        <p:nvSpPr>
          <p:cNvPr id="17" name="TextBox 16">
            <a:extLst>
              <a:ext uri="{FF2B5EF4-FFF2-40B4-BE49-F238E27FC236}">
                <a16:creationId xmlns:a16="http://schemas.microsoft.com/office/drawing/2014/main" id="{E3321B00-08D7-6943-9EA9-26AB55738695}"/>
              </a:ext>
            </a:extLst>
          </p:cNvPr>
          <p:cNvSpPr txBox="1"/>
          <p:nvPr/>
        </p:nvSpPr>
        <p:spPr>
          <a:xfrm>
            <a:off x="1009723" y="4494857"/>
            <a:ext cx="8305896" cy="1489986"/>
          </a:xfrm>
          <a:prstGeom prst="rect">
            <a:avLst/>
          </a:prstGeom>
          <a:noFill/>
        </p:spPr>
        <p:txBody>
          <a:bodyPr wrap="square" lIns="179285" tIns="143428" rIns="179285" bIns="143428" rtlCol="0">
            <a:spAutoFit/>
          </a:bodyPr>
          <a:lstStyle/>
          <a:p>
            <a:pPr>
              <a:spcAft>
                <a:spcPts val="588"/>
              </a:spcAft>
            </a:pPr>
            <a:r>
              <a:rPr lang="en-US" sz="2800">
                <a:solidFill>
                  <a:srgbClr val="002050"/>
                </a:solidFill>
              </a:rPr>
              <a:t>What we will learn tomorrow:  </a:t>
            </a:r>
          </a:p>
          <a:p>
            <a:pPr marL="457200" indent="-457200">
              <a:spcAft>
                <a:spcPts val="588"/>
              </a:spcAft>
              <a:buFont typeface="Arial" panose="020B0604020202020204" pitchFamily="34" charset="0"/>
              <a:buChar char="•"/>
            </a:pPr>
            <a:r>
              <a:rPr lang="en-US" sz="2000">
                <a:solidFill>
                  <a:srgbClr val="002050"/>
                </a:solidFill>
              </a:rPr>
              <a:t>Implement a process to train a machine learning model </a:t>
            </a:r>
          </a:p>
          <a:p>
            <a:pPr marL="457200" indent="-457200">
              <a:spcAft>
                <a:spcPts val="588"/>
              </a:spcAft>
              <a:buFont typeface="Arial" panose="020B0604020202020204" pitchFamily="34" charset="0"/>
              <a:buChar char="•"/>
            </a:pPr>
            <a:r>
              <a:rPr lang="en-US" sz="2000">
                <a:solidFill>
                  <a:srgbClr val="002050"/>
                </a:solidFill>
              </a:rPr>
              <a:t>Address scenarios to monitor and manage Azure solutions</a:t>
            </a:r>
          </a:p>
        </p:txBody>
      </p:sp>
      <p:sp>
        <p:nvSpPr>
          <p:cNvPr id="11" name="TextBox 10">
            <a:extLst>
              <a:ext uri="{FF2B5EF4-FFF2-40B4-BE49-F238E27FC236}">
                <a16:creationId xmlns:a16="http://schemas.microsoft.com/office/drawing/2014/main" id="{64CAE48B-827A-BF47-B25F-A34C4F9C7F62}"/>
              </a:ext>
            </a:extLst>
          </p:cNvPr>
          <p:cNvSpPr txBox="1"/>
          <p:nvPr/>
        </p:nvSpPr>
        <p:spPr>
          <a:xfrm>
            <a:off x="1890110" y="1547145"/>
            <a:ext cx="720363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2 Technical Boot Camp</a:t>
            </a:r>
            <a:endParaRPr lang="en-US" sz="4000" i="1">
              <a:solidFill>
                <a:schemeClr val="dk1"/>
              </a:solidFill>
            </a:endParaRPr>
          </a:p>
        </p:txBody>
      </p:sp>
      <p:sp>
        <p:nvSpPr>
          <p:cNvPr id="2" name="Slide Number Placeholder 1"/>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26640004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1720</TotalTime>
  <Words>11470</Words>
  <Application>Microsoft Office PowerPoint</Application>
  <PresentationFormat>Widescreen</PresentationFormat>
  <Paragraphs>1645</Paragraphs>
  <Slides>75</Slides>
  <Notes>50</Notes>
  <HiddenSlides>1</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75</vt:i4>
      </vt:variant>
    </vt:vector>
  </HeadingPairs>
  <TitlesOfParts>
    <vt:vector size="87" baseType="lpstr">
      <vt:lpstr>Arial</vt:lpstr>
      <vt:lpstr>Arial Nova</vt:lpstr>
      <vt:lpstr>Calibri</vt:lpstr>
      <vt:lpstr>Consolas</vt:lpstr>
      <vt:lpstr>Segoe UI</vt:lpstr>
      <vt:lpstr>Segoe UI Semibold</vt:lpstr>
      <vt:lpstr>Segoe UI Semilight</vt:lpstr>
      <vt:lpstr>Wingdings</vt:lpstr>
      <vt:lpstr>Analytics Surge</vt:lpstr>
      <vt:lpstr>2_Microsoft Generic 2019</vt:lpstr>
      <vt:lpstr>Analytics Surge</vt:lpstr>
      <vt:lpstr>White Template</vt:lpstr>
      <vt:lpstr>Welcome to Partner Architect Bootcamp:  Day 2</vt:lpstr>
      <vt:lpstr>PowerPoint Presentation</vt:lpstr>
      <vt:lpstr>DW Optimization</vt:lpstr>
      <vt:lpstr>Agenda</vt:lpstr>
      <vt:lpstr>Azure Synapse Analytics </vt:lpstr>
      <vt:lpstr>Comprehensive SQL functionality</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Windowing functions</vt:lpstr>
      <vt:lpstr>Windowing Functions (continued)</vt:lpstr>
      <vt:lpstr>Windowing Functions (continued)</vt:lpstr>
      <vt:lpstr>Approximate execution</vt:lpstr>
      <vt:lpstr>Approximate execution</vt:lpstr>
      <vt:lpstr>Group by options     </vt:lpstr>
      <vt:lpstr>Snapshot isolation        </vt:lpstr>
      <vt:lpstr>JSON data support – insert JSON data</vt:lpstr>
      <vt:lpstr>JSON data support – read JSON data</vt:lpstr>
      <vt:lpstr>JSON data support – modify and operate on JSON data</vt:lpstr>
      <vt:lpstr>Stored Procedures</vt:lpstr>
      <vt:lpstr>Pop Quiz </vt:lpstr>
      <vt:lpstr>Pop Quiz </vt:lpstr>
      <vt:lpstr>SQL Recap</vt:lpstr>
      <vt:lpstr>Performance Patterns</vt:lpstr>
      <vt:lpstr>Distributed table design recommendations</vt:lpstr>
      <vt:lpstr>Automatic statistics management</vt:lpstr>
      <vt:lpstr>Performance Anti-Patterns</vt:lpstr>
      <vt:lpstr>Too many partitions</vt:lpstr>
      <vt:lpstr>Views on Views</vt:lpstr>
      <vt:lpstr>PowerPoint Presentation</vt:lpstr>
      <vt:lpstr>Hands-On Build Activity:  Data Warehouse Optimization Part 1</vt:lpstr>
      <vt:lpstr>Lab: individual lab exercise Data Warehouse Optimization Part 1</vt:lpstr>
      <vt:lpstr>PowerPoint Presentation</vt:lpstr>
      <vt:lpstr>Objective: As a result of attending this, attendees will better be able to implement optimization strategizes for the data warehouse using SQL based approached in Azure Synapse Analytics.   </vt:lpstr>
      <vt:lpstr>Activity: group-based lab exercise Activity 03 - Data Warehouse Optimization </vt:lpstr>
      <vt:lpstr>DW Optimization Part 2</vt:lpstr>
      <vt:lpstr>Question…</vt:lpstr>
      <vt:lpstr>Agenda</vt:lpstr>
      <vt:lpstr>Performance Patterns</vt:lpstr>
      <vt:lpstr>Result set caching motivated</vt:lpstr>
      <vt:lpstr>Result-set caching</vt:lpstr>
      <vt:lpstr>Result-set caching flow</vt:lpstr>
      <vt:lpstr>Materialized views</vt:lpstr>
      <vt:lpstr>Materialized views - example</vt:lpstr>
      <vt:lpstr>Indexed Materialized views - example</vt:lpstr>
      <vt:lpstr>Indexed (materialized) views - example</vt:lpstr>
      <vt:lpstr>Materialized views- Recommendations</vt:lpstr>
      <vt:lpstr>Indexed Materialized Views</vt:lpstr>
      <vt:lpstr>Index design</vt:lpstr>
      <vt:lpstr>Tables – Indexes</vt:lpstr>
      <vt:lpstr>SQL Analytics Columnstore Tables </vt:lpstr>
      <vt:lpstr>Ordered Clustered Columnstore Indexes</vt:lpstr>
      <vt:lpstr>Ordered CCI</vt:lpstr>
      <vt:lpstr>Choosing the right index</vt:lpstr>
      <vt:lpstr>Performance Anti-Patterns</vt:lpstr>
      <vt:lpstr>Too many indexes</vt:lpstr>
      <vt:lpstr>Pop Quiz</vt:lpstr>
      <vt:lpstr>Pop Quiz</vt:lpstr>
      <vt:lpstr>PowerPoint Presentation</vt:lpstr>
      <vt:lpstr>PowerPoint Presentation</vt:lpstr>
      <vt:lpstr>Hands-On Build Activity:  Data Warehouse Optimization Part 2</vt:lpstr>
      <vt:lpstr>Lab: individual lab exercise Data Warehouse Optimization Part 2</vt:lpstr>
      <vt:lpstr>PowerPoint Presentation</vt:lpstr>
      <vt:lpstr>Breakout Activity: Security</vt:lpstr>
      <vt:lpstr>Activity: group-based whiteboard exercise Security </vt:lpstr>
      <vt:lpstr>PowerPoint Presentation</vt:lpstr>
      <vt:lpstr>Hands-On Build Activity:  Security</vt:lpstr>
      <vt:lpstr>Lab: individual lab exercise Security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74</cp:revision>
  <dcterms:created xsi:type="dcterms:W3CDTF">2020-05-01T23:34:12Z</dcterms:created>
  <dcterms:modified xsi:type="dcterms:W3CDTF">2020-06-03T12:42:50Z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